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gif"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3"/>
  </p:notesMasterIdLst>
  <p:handoutMasterIdLst>
    <p:handoutMasterId r:id="rId64"/>
  </p:handoutMasterIdLst>
  <p:sldIdLst>
    <p:sldId id="357" r:id="rId2"/>
    <p:sldId id="257" r:id="rId3"/>
    <p:sldId id="330" r:id="rId4"/>
    <p:sldId id="329" r:id="rId5"/>
    <p:sldId id="258" r:id="rId6"/>
    <p:sldId id="347" r:id="rId7"/>
    <p:sldId id="353" r:id="rId8"/>
    <p:sldId id="354" r:id="rId9"/>
    <p:sldId id="355" r:id="rId10"/>
    <p:sldId id="309" r:id="rId11"/>
    <p:sldId id="265" r:id="rId12"/>
    <p:sldId id="266" r:id="rId13"/>
    <p:sldId id="267" r:id="rId14"/>
    <p:sldId id="268" r:id="rId15"/>
    <p:sldId id="327" r:id="rId16"/>
    <p:sldId id="328" r:id="rId17"/>
    <p:sldId id="274" r:id="rId18"/>
    <p:sldId id="273" r:id="rId19"/>
    <p:sldId id="269" r:id="rId20"/>
    <p:sldId id="311" r:id="rId21"/>
    <p:sldId id="312" r:id="rId22"/>
    <p:sldId id="334" r:id="rId23"/>
    <p:sldId id="335" r:id="rId24"/>
    <p:sldId id="336" r:id="rId25"/>
    <p:sldId id="337" r:id="rId26"/>
    <p:sldId id="338" r:id="rId27"/>
    <p:sldId id="275" r:id="rId28"/>
    <p:sldId id="356" r:id="rId29"/>
    <p:sldId id="339" r:id="rId30"/>
    <p:sldId id="282" r:id="rId31"/>
    <p:sldId id="283" r:id="rId32"/>
    <p:sldId id="285" r:id="rId33"/>
    <p:sldId id="286" r:id="rId34"/>
    <p:sldId id="340" r:id="rId35"/>
    <p:sldId id="341" r:id="rId36"/>
    <p:sldId id="261" r:id="rId37"/>
    <p:sldId id="262" r:id="rId38"/>
    <p:sldId id="263" r:id="rId39"/>
    <p:sldId id="264" r:id="rId40"/>
    <p:sldId id="333" r:id="rId41"/>
    <p:sldId id="342" r:id="rId42"/>
    <p:sldId id="348" r:id="rId43"/>
    <p:sldId id="349" r:id="rId44"/>
    <p:sldId id="298" r:id="rId45"/>
    <p:sldId id="299" r:id="rId46"/>
    <p:sldId id="300" r:id="rId47"/>
    <p:sldId id="343" r:id="rId48"/>
    <p:sldId id="344" r:id="rId49"/>
    <p:sldId id="308" r:id="rId50"/>
    <p:sldId id="350" r:id="rId51"/>
    <p:sldId id="351" r:id="rId52"/>
    <p:sldId id="352" r:id="rId53"/>
    <p:sldId id="318" r:id="rId54"/>
    <p:sldId id="321" r:id="rId55"/>
    <p:sldId id="325" r:id="rId56"/>
    <p:sldId id="345" r:id="rId57"/>
    <p:sldId id="320" r:id="rId58"/>
    <p:sldId id="323" r:id="rId59"/>
    <p:sldId id="326" r:id="rId60"/>
    <p:sldId id="331" r:id="rId61"/>
    <p:sldId id="346" r:id="rId6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4" autoAdjust="0"/>
    <p:restoredTop sz="66800" autoAdjust="0"/>
  </p:normalViewPr>
  <p:slideViewPr>
    <p:cSldViewPr>
      <p:cViewPr varScale="1">
        <p:scale>
          <a:sx n="115" d="100"/>
          <a:sy n="115" d="100"/>
        </p:scale>
        <p:origin x="-2752" y="-104"/>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notesViewPr>
    <p:cSldViewPr>
      <p:cViewPr varScale="1">
        <p:scale>
          <a:sx n="132" d="100"/>
          <a:sy n="132" d="100"/>
        </p:scale>
        <p:origin x="-4392"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notesMaster" Target="notesMasters/notesMaster1.xml"/><Relationship Id="rId64" Type="http://schemas.openxmlformats.org/officeDocument/2006/relationships/handoutMaster" Target="handoutMasters/handoutMaster1.xml"/><Relationship Id="rId65" Type="http://schemas.openxmlformats.org/officeDocument/2006/relationships/printerSettings" Target="printerSettings/printerSettings1.bin"/><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CCBC812-BB84-1745-8D05-144FD98B339E}" type="datetimeFigureOut">
              <a:rPr lang="en-US" smtClean="0"/>
              <a:t>4/13/16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147E4A7-9FF3-5240-9080-6A63A8AB71C9}" type="slidenum">
              <a:rPr lang="en-US" smtClean="0"/>
              <a:t>‹#›</a:t>
            </a:fld>
            <a:endParaRPr lang="en-US"/>
          </a:p>
        </p:txBody>
      </p:sp>
    </p:spTree>
    <p:extLst>
      <p:ext uri="{BB962C8B-B14F-4D97-AF65-F5344CB8AC3E}">
        <p14:creationId xmlns:p14="http://schemas.microsoft.com/office/powerpoint/2010/main" val="250814759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A11F964-C32F-4B32-9849-3F9C86E32C94}" type="datetimeFigureOut">
              <a:rPr lang="en-US" smtClean="0"/>
              <a:pPr/>
              <a:t>4/13/16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3FAB611-C225-4BEF-8572-34B97DE92DD0}" type="slidenum">
              <a:rPr lang="en-US" smtClean="0"/>
              <a:pPr/>
              <a:t>‹#›</a:t>
            </a:fld>
            <a:endParaRPr lang="en-US"/>
          </a:p>
        </p:txBody>
      </p:sp>
    </p:spTree>
    <p:extLst>
      <p:ext uri="{BB962C8B-B14F-4D97-AF65-F5344CB8AC3E}">
        <p14:creationId xmlns:p14="http://schemas.microsoft.com/office/powerpoint/2010/main" val="405880630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 Id="rId3" Type="http://schemas.openxmlformats.org/officeDocument/2006/relationships/image" Target="../media/image13.png"/></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 Id="rId3" Type="http://schemas.openxmlformats.org/officeDocument/2006/relationships/image" Target="../media/image16.png"/></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 Id="rId3" Type="http://schemas.openxmlformats.org/officeDocument/2006/relationships/image" Target="../media/image19.png"/></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 Id="rId3" Type="http://schemas.openxmlformats.org/officeDocument/2006/relationships/image" Target="../media/image22.png"/></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 Id="rId3" Type="http://schemas.openxmlformats.org/officeDocument/2006/relationships/image" Target="../media/image24.png"/></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 Id="rId3" Type="http://schemas.openxmlformats.org/officeDocument/2006/relationships/image" Target="../media/image33.png"/></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 Id="rId3" Type="http://schemas.openxmlformats.org/officeDocument/2006/relationships/image" Target="../media/image35.png"/></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 Id="rId3" Type="http://schemas.openxmlformats.org/officeDocument/2006/relationships/image" Target="../media/image3.png"/></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 Id="rId3" Type="http://schemas.openxmlformats.org/officeDocument/2006/relationships/image" Target="../media/image36.png"/></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 Id="rId3" Type="http://schemas.openxmlformats.org/officeDocument/2006/relationships/image" Target="../media/image37.png"/></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 Id="rId3" Type="http://schemas.openxmlformats.org/officeDocument/2006/relationships/image" Target="../media/image38.png"/></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 Id="rId3" Type="http://schemas.openxmlformats.org/officeDocument/2006/relationships/image" Target="../media/image4.png"/></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 Id="rId3" Type="http://schemas.openxmlformats.org/officeDocument/2006/relationships/image" Target="../media/image42.png"/></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 Id="rId3" Type="http://schemas.openxmlformats.org/officeDocument/2006/relationships/image" Target="../media/image43.png"/></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 Id="rId3" Type="http://schemas.openxmlformats.org/officeDocument/2006/relationships/image" Target="../media/image49.png"/></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 Id="rId3" Type="http://schemas.openxmlformats.org/officeDocument/2006/relationships/image" Target="../media/image5.png"/></Relationships>
</file>

<file path=ppt/notesSlides/_rels/notesSlide50.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 Id="rId3" Type="http://schemas.openxmlformats.org/officeDocument/2006/relationships/image" Target="../media/image52.png"/></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 Id="rId3" Type="http://schemas.openxmlformats.org/officeDocument/2006/relationships/image" Target="../media/image53.png"/></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 Id="rId3" Type="http://schemas.openxmlformats.org/officeDocument/2006/relationships/image" Target="../media/image6.png"/></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 Id="rId3" Type="http://schemas.openxmlformats.org/officeDocument/2006/relationships/image" Target="../media/image7.png"/></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 Id="rId3" Type="http://schemas.openxmlformats.org/officeDocument/2006/relationships/image" Target="../media/image9.png"/></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C0E275E-A216-904D-9D69-19F31E9E9CDF}" type="slidenum">
              <a:rPr lang="en-US" smtClean="0"/>
              <a:pPr/>
              <a:t>1</a:t>
            </a:fld>
            <a:endParaRPr lang="en-US"/>
          </a:p>
        </p:txBody>
      </p:sp>
    </p:spTree>
    <p:extLst>
      <p:ext uri="{BB962C8B-B14F-4D97-AF65-F5344CB8AC3E}">
        <p14:creationId xmlns:p14="http://schemas.microsoft.com/office/powerpoint/2010/main" val="30497817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-Section 215:</a:t>
            </a:r>
            <a:r>
              <a:rPr lang="en-US" baseline="0" dirty="0"/>
              <a:t> authorizes the government to obtain "any tangible thing" relevant to a terrorism investigation, even if there is no showing that the "thing" pertains to suspected terrorists or terrorist activities. </a:t>
            </a:r>
            <a:endParaRPr lang="en-US" dirty="0"/>
          </a:p>
          <a:p>
            <a:endParaRPr lang="en-US" dirty="0"/>
          </a:p>
          <a:p>
            <a:r>
              <a:rPr lang="en-US" dirty="0"/>
              <a:t>- </a:t>
            </a:r>
            <a:r>
              <a:rPr lang="en-US" dirty="0" err="1"/>
              <a:t>NSLs</a:t>
            </a:r>
            <a:r>
              <a:rPr lang="en-US" dirty="0"/>
              <a:t> permit the government to obtain the communication, financial and credit records of anyone deemed relevant to a terrorism investigation even if that person is not suspected of unlawful behavior.</a:t>
            </a:r>
          </a:p>
          <a:p>
            <a:endParaRPr lang="en-US" dirty="0"/>
          </a:p>
          <a:p>
            <a:r>
              <a:rPr lang="en-US" dirty="0"/>
              <a:t>-FISA Amendment Act (2008)</a:t>
            </a:r>
          </a:p>
          <a:p>
            <a:r>
              <a:rPr lang="en-US" dirty="0"/>
              <a:t>----broad</a:t>
            </a:r>
            <a:r>
              <a:rPr lang="en-US" baseline="0" dirty="0"/>
              <a:t> power to intercept </a:t>
            </a:r>
            <a:r>
              <a:rPr lang="en-US" baseline="0" dirty="0" err="1"/>
              <a:t>american</a:t>
            </a:r>
            <a:r>
              <a:rPr lang="en-US" baseline="0" dirty="0"/>
              <a:t> communications abroad</a:t>
            </a:r>
          </a:p>
          <a:p>
            <a:r>
              <a:rPr lang="en-US" baseline="0" dirty="0"/>
              <a:t>----Amnesty vs. Clapper: filed on behalf of a broad coalition of attorneys and organizations whose work requires them to engage in sensitive and sometimes privileged telephone and email communications with individuals located abroad. But in a 5–4 ruling handed down in February 2013, the Supreme Court held that the ACLU plaintiffs did not have standing to sue because they could not prove their communications had actually been </a:t>
            </a:r>
            <a:r>
              <a:rPr lang="en-US" baseline="0" dirty="0" err="1"/>
              <a:t>surveilled</a:t>
            </a:r>
            <a:r>
              <a:rPr lang="en-US" baseline="0" dirty="0"/>
              <a:t> under the law.</a:t>
            </a:r>
          </a:p>
          <a:p>
            <a:r>
              <a:rPr lang="en-US" baseline="0" dirty="0"/>
              <a:t>---United States </a:t>
            </a:r>
            <a:r>
              <a:rPr lang="en-US" baseline="0" dirty="0" err="1"/>
              <a:t>v</a:t>
            </a:r>
            <a:r>
              <a:rPr lang="en-US" baseline="0" dirty="0"/>
              <a:t>. </a:t>
            </a:r>
            <a:r>
              <a:rPr lang="en-US" baseline="0" dirty="0" err="1"/>
              <a:t>Muhtorov</a:t>
            </a:r>
            <a:r>
              <a:rPr lang="en-US" baseline="0" dirty="0"/>
              <a:t>, Jan 2014. </a:t>
            </a:r>
            <a:r>
              <a:rPr lang="en-US" baseline="0" dirty="0" err="1"/>
              <a:t>Muhtorov</a:t>
            </a:r>
            <a:r>
              <a:rPr lang="en-US" baseline="0" dirty="0"/>
              <a:t> first criminal defendant to receive notice he was </a:t>
            </a:r>
            <a:r>
              <a:rPr lang="en-US" baseline="0" dirty="0" err="1"/>
              <a:t>surveilled</a:t>
            </a:r>
            <a:r>
              <a:rPr lang="en-US" baseline="0" dirty="0"/>
              <a:t> under FAA.</a:t>
            </a:r>
            <a:endParaRPr lang="en-US" dirty="0"/>
          </a:p>
        </p:txBody>
      </p:sp>
      <p:sp>
        <p:nvSpPr>
          <p:cNvPr id="4" name="Slide Number Placeholder 3"/>
          <p:cNvSpPr>
            <a:spLocks noGrp="1"/>
          </p:cNvSpPr>
          <p:nvPr>
            <p:ph type="sldNum" sz="quarter" idx="10"/>
          </p:nvPr>
        </p:nvSpPr>
        <p:spPr/>
        <p:txBody>
          <a:bodyPr/>
          <a:lstStyle/>
          <a:p>
            <a:fld id="{03FAB611-C225-4BEF-8572-34B97DE92DD0}" type="slidenum">
              <a:rPr lang="en-US" smtClean="0"/>
              <a:pPr/>
              <a:t>10</a:t>
            </a:fld>
            <a:endParaRPr lang="en-US"/>
          </a:p>
        </p:txBody>
      </p:sp>
    </p:spTree>
    <p:extLst>
      <p:ext uri="{BB962C8B-B14F-4D97-AF65-F5344CB8AC3E}">
        <p14:creationId xmlns:p14="http://schemas.microsoft.com/office/powerpoint/2010/main" val="39557400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credit http://www.aclu.org/files/mm_images/patriot_infographic_full.jpg</a:t>
            </a:r>
          </a:p>
          <a:p>
            <a:r>
              <a:rPr lang="en-US" dirty="0" smtClean="0"/>
              <a:t>Patriot</a:t>
            </a:r>
            <a:r>
              <a:rPr lang="en-US" baseline="0" dirty="0" smtClean="0"/>
              <a:t> act allows FBI to get access to email without warrants</a:t>
            </a:r>
          </a:p>
          <a:p>
            <a:r>
              <a:rPr lang="en-US" dirty="0" smtClean="0"/>
              <a:t>Plenty</a:t>
            </a:r>
            <a:r>
              <a:rPr lang="en-US" baseline="0" dirty="0" smtClean="0"/>
              <a:t> of evidence this is currently abused (drug related searches </a:t>
            </a:r>
            <a:r>
              <a:rPr lang="en-US" baseline="0" dirty="0" err="1" smtClean="0"/>
              <a:t>vs</a:t>
            </a:r>
            <a:r>
              <a:rPr lang="en-US" baseline="0" dirty="0" smtClean="0"/>
              <a:t> terrorism?)</a:t>
            </a:r>
          </a:p>
          <a:p>
            <a:endParaRPr lang="en-US" dirty="0" smtClean="0"/>
          </a:p>
        </p:txBody>
      </p:sp>
      <p:sp>
        <p:nvSpPr>
          <p:cNvPr id="4" name="Slide Number Placeholder 3"/>
          <p:cNvSpPr>
            <a:spLocks noGrp="1"/>
          </p:cNvSpPr>
          <p:nvPr>
            <p:ph type="sldNum" sz="quarter" idx="10"/>
          </p:nvPr>
        </p:nvSpPr>
        <p:spPr/>
        <p:txBody>
          <a:bodyPr/>
          <a:lstStyle/>
          <a:p>
            <a:fld id="{03EA1483-8320-45A8-9E5E-F9B0187F8609}" type="slidenum">
              <a:rPr lang="en-US" smtClean="0"/>
              <a:pPr/>
              <a:t>11</a:t>
            </a:fld>
            <a:endParaRPr lang="en-US"/>
          </a:p>
        </p:txBody>
      </p:sp>
    </p:spTree>
    <p:extLst>
      <p:ext uri="{BB962C8B-B14F-4D97-AF65-F5344CB8AC3E}">
        <p14:creationId xmlns:p14="http://schemas.microsoft.com/office/powerpoint/2010/main" val="40014724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03FAB611-C225-4BEF-8572-34B97DE92DD0}" type="slidenum">
              <a:rPr lang="en-US" smtClean="0"/>
              <a:pPr/>
              <a:t>12</a:t>
            </a:fld>
            <a:endParaRPr lang="en-US"/>
          </a:p>
        </p:txBody>
      </p:sp>
      <p:pic>
        <p:nvPicPr>
          <p:cNvPr id="5" name="Picture 4"/>
          <p:cNvPicPr>
            <a:picLocks noChangeAspect="1"/>
          </p:cNvPicPr>
          <p:nvPr/>
        </p:nvPicPr>
        <p:blipFill>
          <a:blip r:embed="rId3"/>
          <a:stretch>
            <a:fillRect/>
          </a:stretch>
        </p:blipFill>
        <p:spPr>
          <a:xfrm>
            <a:off x="136782" y="4266956"/>
            <a:ext cx="6584436" cy="4846337"/>
          </a:xfrm>
          <a:prstGeom prst="rect">
            <a:avLst/>
          </a:prstGeom>
        </p:spPr>
      </p:pic>
    </p:spTree>
    <p:extLst>
      <p:ext uri="{BB962C8B-B14F-4D97-AF65-F5344CB8AC3E}">
        <p14:creationId xmlns:p14="http://schemas.microsoft.com/office/powerpoint/2010/main" val="1283962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credit</a:t>
            </a:r>
            <a:r>
              <a:rPr lang="en-US" baseline="0" dirty="0" smtClean="0"/>
              <a:t> http://www.aclu.org/files/mm_images/patriot_infographic_full.jpg</a:t>
            </a:r>
          </a:p>
          <a:p>
            <a:endParaRPr lang="en-US" baseline="0" dirty="0" smtClean="0"/>
          </a:p>
          <a:p>
            <a:r>
              <a:rPr lang="en-US" baseline="0" dirty="0" smtClean="0"/>
              <a:t>Recall anonymity as an enforcement of privacy</a:t>
            </a:r>
            <a:r>
              <a:rPr lang="en-US" baseline="0" dirty="0"/>
              <a:t> </a:t>
            </a:r>
            <a:r>
              <a:rPr lang="en-US" baseline="0" dirty="0" smtClean="0"/>
              <a:t>(if the gov’t won’t do it, let’s make technology do it)</a:t>
            </a:r>
          </a:p>
        </p:txBody>
      </p:sp>
      <p:sp>
        <p:nvSpPr>
          <p:cNvPr id="4" name="Slide Number Placeholder 3"/>
          <p:cNvSpPr>
            <a:spLocks noGrp="1"/>
          </p:cNvSpPr>
          <p:nvPr>
            <p:ph type="sldNum" sz="quarter" idx="10"/>
          </p:nvPr>
        </p:nvSpPr>
        <p:spPr/>
        <p:txBody>
          <a:bodyPr/>
          <a:lstStyle/>
          <a:p>
            <a:fld id="{03EA1483-8320-45A8-9E5E-F9B0187F8609}" type="slidenum">
              <a:rPr lang="en-US" smtClean="0"/>
              <a:pPr/>
              <a:t>13</a:t>
            </a:fld>
            <a:endParaRPr lang="en-US"/>
          </a:p>
        </p:txBody>
      </p:sp>
    </p:spTree>
    <p:extLst>
      <p:ext uri="{BB962C8B-B14F-4D97-AF65-F5344CB8AC3E}">
        <p14:creationId xmlns:p14="http://schemas.microsoft.com/office/powerpoint/2010/main" val="1128547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FAB611-C225-4BEF-8572-34B97DE92DD0}" type="slidenum">
              <a:rPr lang="en-US" smtClean="0"/>
              <a:pPr/>
              <a:t>14</a:t>
            </a:fld>
            <a:endParaRPr lang="en-US"/>
          </a:p>
        </p:txBody>
      </p:sp>
    </p:spTree>
    <p:extLst>
      <p:ext uri="{BB962C8B-B14F-4D97-AF65-F5344CB8AC3E}">
        <p14:creationId xmlns:p14="http://schemas.microsoft.com/office/powerpoint/2010/main" val="3771116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03FAB611-C225-4BEF-8572-34B97DE92DD0}" type="slidenum">
              <a:rPr lang="en-US" smtClean="0"/>
              <a:pPr/>
              <a:t>15</a:t>
            </a:fld>
            <a:endParaRPr lang="en-US"/>
          </a:p>
        </p:txBody>
      </p:sp>
      <p:pic>
        <p:nvPicPr>
          <p:cNvPr id="5" name="Picture 4"/>
          <p:cNvPicPr>
            <a:picLocks noChangeAspect="1"/>
          </p:cNvPicPr>
          <p:nvPr/>
        </p:nvPicPr>
        <p:blipFill>
          <a:blip r:embed="rId3"/>
          <a:stretch>
            <a:fillRect/>
          </a:stretch>
        </p:blipFill>
        <p:spPr>
          <a:xfrm>
            <a:off x="686486" y="4648200"/>
            <a:ext cx="5485714" cy="1250597"/>
          </a:xfrm>
          <a:prstGeom prst="rect">
            <a:avLst/>
          </a:prstGeom>
        </p:spPr>
      </p:pic>
    </p:spTree>
    <p:extLst>
      <p:ext uri="{BB962C8B-B14F-4D97-AF65-F5344CB8AC3E}">
        <p14:creationId xmlns:p14="http://schemas.microsoft.com/office/powerpoint/2010/main" val="22888305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Facebook,</a:t>
            </a:r>
            <a:r>
              <a:rPr lang="en-US" baseline="0" dirty="0" smtClean="0"/>
              <a:t> Apple also publish Transparency Reports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Apple's initial section 215 Patriot</a:t>
            </a:r>
            <a:r>
              <a:rPr lang="en-US" baseline="0" dirty="0" smtClean="0"/>
              <a:t> Act Transparency report (2013) included a warrant canary: "Apple has never received an order under Section 215 of the USA Patriot Act. We would expect to challenge such an order if served on us"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disappeared in latest report, covering last half of 2013, first half of 2014.</a:t>
            </a:r>
            <a:endParaRPr lang="en-US" dirty="0" smtClean="0"/>
          </a:p>
          <a:p>
            <a:endParaRPr lang="en-US" dirty="0"/>
          </a:p>
        </p:txBody>
      </p:sp>
      <p:sp>
        <p:nvSpPr>
          <p:cNvPr id="4" name="Slide Number Placeholder 3"/>
          <p:cNvSpPr>
            <a:spLocks noGrp="1"/>
          </p:cNvSpPr>
          <p:nvPr>
            <p:ph type="sldNum" sz="quarter" idx="10"/>
          </p:nvPr>
        </p:nvSpPr>
        <p:spPr/>
        <p:txBody>
          <a:bodyPr/>
          <a:lstStyle/>
          <a:p>
            <a:fld id="{03FAB611-C225-4BEF-8572-34B97DE92DD0}" type="slidenum">
              <a:rPr lang="en-US" smtClean="0"/>
              <a:pPr/>
              <a:t>16</a:t>
            </a:fld>
            <a:endParaRPr lang="en-US"/>
          </a:p>
        </p:txBody>
      </p:sp>
    </p:spTree>
    <p:extLst>
      <p:ext uri="{BB962C8B-B14F-4D97-AF65-F5344CB8AC3E}">
        <p14:creationId xmlns:p14="http://schemas.microsoft.com/office/powerpoint/2010/main" val="1770743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program Snowden</a:t>
            </a:r>
            <a:r>
              <a:rPr lang="en-US" baseline="0"/>
              <a:t> referenced when claiming "I, sitting at my desk," said Snowden, could "wiretap anyone, from you or your accountant, to a federal judge or even the president, if I had a personal email".</a:t>
            </a:r>
            <a:endParaRPr lang="en-US"/>
          </a:p>
        </p:txBody>
      </p:sp>
      <p:sp>
        <p:nvSpPr>
          <p:cNvPr id="4" name="Slide Number Placeholder 3"/>
          <p:cNvSpPr>
            <a:spLocks noGrp="1"/>
          </p:cNvSpPr>
          <p:nvPr>
            <p:ph type="sldNum" sz="quarter" idx="10"/>
          </p:nvPr>
        </p:nvSpPr>
        <p:spPr/>
        <p:txBody>
          <a:bodyPr/>
          <a:lstStyle/>
          <a:p>
            <a:fld id="{03FAB611-C225-4BEF-8572-34B97DE92DD0}" type="slidenum">
              <a:rPr lang="en-US" smtClean="0"/>
              <a:pPr/>
              <a:t>17</a:t>
            </a:fld>
            <a:endParaRPr lang="en-US"/>
          </a:p>
        </p:txBody>
      </p:sp>
    </p:spTree>
    <p:extLst>
      <p:ext uri="{BB962C8B-B14F-4D97-AF65-F5344CB8AC3E}">
        <p14:creationId xmlns:p14="http://schemas.microsoft.com/office/powerpoint/2010/main" val="14278126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03FAB611-C225-4BEF-8572-34B97DE92DD0}" type="slidenum">
              <a:rPr lang="en-US" smtClean="0"/>
              <a:pPr/>
              <a:t>18</a:t>
            </a:fld>
            <a:endParaRPr lang="en-US"/>
          </a:p>
        </p:txBody>
      </p:sp>
      <p:pic>
        <p:nvPicPr>
          <p:cNvPr id="5" name="Picture 4"/>
          <p:cNvPicPr>
            <a:picLocks noChangeAspect="1"/>
          </p:cNvPicPr>
          <p:nvPr/>
        </p:nvPicPr>
        <p:blipFill>
          <a:blip r:embed="rId3"/>
          <a:stretch>
            <a:fillRect/>
          </a:stretch>
        </p:blipFill>
        <p:spPr>
          <a:xfrm>
            <a:off x="686486" y="4341813"/>
            <a:ext cx="5485714" cy="893583"/>
          </a:xfrm>
          <a:prstGeom prst="rect">
            <a:avLst/>
          </a:prstGeom>
        </p:spPr>
      </p:pic>
    </p:spTree>
    <p:extLst>
      <p:ext uri="{BB962C8B-B14F-4D97-AF65-F5344CB8AC3E}">
        <p14:creationId xmlns:p14="http://schemas.microsoft.com/office/powerpoint/2010/main" val="26000139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Policy is not enough to protect abuse; policy has to allow for enforcement/self-protection. E.g. 2</a:t>
            </a:r>
            <a:r>
              <a:rPr lang="en-US" baseline="30000" dirty="0" smtClean="0"/>
              <a:t>nd</a:t>
            </a:r>
            <a:r>
              <a:rPr lang="en-US" baseline="0" dirty="0" smtClean="0"/>
              <a:t> amendment allows for enforcement against a tyrannical government, but only if government is limited to weapons available to people. Today this is less true…but using technology as a defense can still be effective (e.g. PGP </a:t>
            </a:r>
            <a:r>
              <a:rPr lang="en-US" baseline="0" dirty="0" err="1" smtClean="0"/>
              <a:t>vs</a:t>
            </a:r>
            <a:r>
              <a:rPr lang="en-US" baseline="0" dirty="0" smtClean="0"/>
              <a:t> NSL, Tor </a:t>
            </a:r>
            <a:r>
              <a:rPr lang="en-US" baseline="0" dirty="0" err="1" smtClean="0"/>
              <a:t>vs</a:t>
            </a:r>
            <a:r>
              <a:rPr lang="en-US" baseline="0" dirty="0" smtClean="0"/>
              <a:t> XKEYSCORE).</a:t>
            </a:r>
          </a:p>
          <a:p>
            <a:endParaRPr lang="en-US" dirty="0"/>
          </a:p>
        </p:txBody>
      </p:sp>
      <p:sp>
        <p:nvSpPr>
          <p:cNvPr id="4" name="Slide Number Placeholder 3"/>
          <p:cNvSpPr>
            <a:spLocks noGrp="1"/>
          </p:cNvSpPr>
          <p:nvPr>
            <p:ph type="sldNum" sz="quarter" idx="10"/>
          </p:nvPr>
        </p:nvSpPr>
        <p:spPr/>
        <p:txBody>
          <a:bodyPr/>
          <a:lstStyle/>
          <a:p>
            <a:fld id="{03EA1483-8320-45A8-9E5E-F9B0187F8609}" type="slidenum">
              <a:rPr lang="en-US" smtClean="0"/>
              <a:pPr/>
              <a:t>19</a:t>
            </a:fld>
            <a:endParaRPr lang="en-US"/>
          </a:p>
        </p:txBody>
      </p:sp>
      <p:pic>
        <p:nvPicPr>
          <p:cNvPr id="5" name="Picture 4"/>
          <p:cNvPicPr>
            <a:picLocks noChangeAspect="1"/>
          </p:cNvPicPr>
          <p:nvPr/>
        </p:nvPicPr>
        <p:blipFill>
          <a:blip r:embed="rId3"/>
          <a:stretch>
            <a:fillRect/>
          </a:stretch>
        </p:blipFill>
        <p:spPr>
          <a:xfrm>
            <a:off x="686486" y="6019800"/>
            <a:ext cx="5485714" cy="1072219"/>
          </a:xfrm>
          <a:prstGeom prst="rect">
            <a:avLst/>
          </a:prstGeom>
        </p:spPr>
      </p:pic>
    </p:spTree>
    <p:extLst>
      <p:ext uri="{BB962C8B-B14F-4D97-AF65-F5344CB8AC3E}">
        <p14:creationId xmlns:p14="http://schemas.microsoft.com/office/powerpoint/2010/main" val="4141074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237A447C-9508-4C41-BD71-3ADCEDCED293}" type="slidenum">
              <a:rPr lang="en-US" smtClean="0">
                <a:solidFill>
                  <a:prstClr val="black"/>
                </a:solidFill>
              </a:rPr>
              <a:pPr/>
              <a:t>2</a:t>
            </a:fld>
            <a:endParaRPr lang="en-US">
              <a:solidFill>
                <a:prstClr val="black"/>
              </a:solidFill>
            </a:endParaRPr>
          </a:p>
        </p:txBody>
      </p:sp>
      <p:sp>
        <p:nvSpPr>
          <p:cNvPr id="5" name="Date Placeholder 4"/>
          <p:cNvSpPr>
            <a:spLocks noGrp="1"/>
          </p:cNvSpPr>
          <p:nvPr>
            <p:ph type="dt" idx="11"/>
          </p:nvPr>
        </p:nvSpPr>
        <p:spPr/>
        <p:txBody>
          <a:bodyPr/>
          <a:lstStyle/>
          <a:p>
            <a:r>
              <a:rPr lang="en-US" smtClean="0">
                <a:solidFill>
                  <a:prstClr val="black"/>
                </a:solidFill>
              </a:rPr>
              <a:t>1/13/2009</a:t>
            </a:r>
            <a:endParaRPr lang="en-US">
              <a:solidFill>
                <a:prstClr val="black"/>
              </a:solidFill>
            </a:endParaRPr>
          </a:p>
        </p:txBody>
      </p:sp>
    </p:spTree>
    <p:extLst>
      <p:ext uri="{BB962C8B-B14F-4D97-AF65-F5344CB8AC3E}">
        <p14:creationId xmlns:p14="http://schemas.microsoft.com/office/powerpoint/2010/main" val="690340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Lavabit</a:t>
            </a:r>
            <a:r>
              <a:rPr lang="en-US" dirty="0" smtClean="0"/>
              <a:t> – </a:t>
            </a:r>
            <a:r>
              <a:rPr lang="en-US" dirty="0" err="1" smtClean="0"/>
              <a:t>ed</a:t>
            </a:r>
            <a:r>
              <a:rPr lang="en-US" dirty="0" smtClean="0"/>
              <a:t> </a:t>
            </a:r>
            <a:r>
              <a:rPr lang="en-US" dirty="0" err="1" smtClean="0"/>
              <a:t>snowden’s</a:t>
            </a:r>
            <a:r>
              <a:rPr lang="en-US" dirty="0" smtClean="0"/>
              <a:t> email provider</a:t>
            </a:r>
            <a:r>
              <a:rPr lang="en-US" baseline="0" dirty="0" smtClean="0"/>
              <a:t> (allegedly he used PGP on top of this)</a:t>
            </a:r>
          </a:p>
          <a:p>
            <a:endParaRPr lang="en-US" dirty="0"/>
          </a:p>
        </p:txBody>
      </p:sp>
      <p:sp>
        <p:nvSpPr>
          <p:cNvPr id="4" name="Slide Number Placeholder 3"/>
          <p:cNvSpPr>
            <a:spLocks noGrp="1"/>
          </p:cNvSpPr>
          <p:nvPr>
            <p:ph type="sldNum" sz="quarter" idx="10"/>
          </p:nvPr>
        </p:nvSpPr>
        <p:spPr/>
        <p:txBody>
          <a:bodyPr/>
          <a:lstStyle/>
          <a:p>
            <a:fld id="{03FAB611-C225-4BEF-8572-34B97DE92DD0}" type="slidenum">
              <a:rPr lang="en-US" smtClean="0"/>
              <a:pPr/>
              <a:t>20</a:t>
            </a:fld>
            <a:endParaRPr lang="en-US"/>
          </a:p>
        </p:txBody>
      </p:sp>
      <p:pic>
        <p:nvPicPr>
          <p:cNvPr id="5" name="Picture 4"/>
          <p:cNvPicPr>
            <a:picLocks noChangeAspect="1"/>
          </p:cNvPicPr>
          <p:nvPr/>
        </p:nvPicPr>
        <p:blipFill>
          <a:blip r:embed="rId3"/>
          <a:stretch>
            <a:fillRect/>
          </a:stretch>
        </p:blipFill>
        <p:spPr>
          <a:xfrm>
            <a:off x="685800" y="5257800"/>
            <a:ext cx="5485714" cy="1965024"/>
          </a:xfrm>
          <a:prstGeom prst="rect">
            <a:avLst/>
          </a:prstGeom>
        </p:spPr>
      </p:pic>
    </p:spTree>
    <p:extLst>
      <p:ext uri="{BB962C8B-B14F-4D97-AF65-F5344CB8AC3E}">
        <p14:creationId xmlns:p14="http://schemas.microsoft.com/office/powerpoint/2010/main" val="29921114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account creation time, the user selected a login passphrase and transmitted it to the server.</a:t>
            </a:r>
          </a:p>
          <a:p>
            <a:r>
              <a:rPr lang="en-US" dirty="0" smtClean="0"/>
              <a:t>The server generated a </a:t>
            </a:r>
            <a:r>
              <a:rPr lang="en-US" dirty="0" err="1" smtClean="0"/>
              <a:t>keypair</a:t>
            </a:r>
            <a:r>
              <a:rPr lang="en-US" dirty="0" smtClean="0"/>
              <a:t> for that user, encrypted the private key with the login passphrase the user had selected, and stored it on the server.</a:t>
            </a:r>
          </a:p>
          <a:p>
            <a:r>
              <a:rPr lang="en-US" dirty="0" smtClean="0"/>
              <a:t>For every incoming email the user received, the server would encrypt it with the user’s public key, and store it on the server.</a:t>
            </a:r>
          </a:p>
          <a:p>
            <a:r>
              <a:rPr lang="en-US" dirty="0" smtClean="0"/>
              <a:t>When the user wanted to retrieve an email, they would transmit their password to the server, which would avert its eyes from the plaintext encryption password it had just received, use it to decrypt the private key (averting its eyes), use the private key to decrypt the email (again averting its eyes), and transmit the plaintext email to the user (averting its eyes one last time).” Moxie</a:t>
            </a:r>
            <a:r>
              <a:rPr lang="en-US" baseline="0" dirty="0" smtClean="0"/>
              <a:t> Marlinspike</a:t>
            </a:r>
          </a:p>
          <a:p>
            <a:endParaRPr lang="en-US" dirty="0" smtClean="0"/>
          </a:p>
        </p:txBody>
      </p:sp>
      <p:sp>
        <p:nvSpPr>
          <p:cNvPr id="4" name="Slide Number Placeholder 3"/>
          <p:cNvSpPr>
            <a:spLocks noGrp="1"/>
          </p:cNvSpPr>
          <p:nvPr>
            <p:ph type="sldNum" sz="quarter" idx="10"/>
          </p:nvPr>
        </p:nvSpPr>
        <p:spPr/>
        <p:txBody>
          <a:bodyPr/>
          <a:lstStyle/>
          <a:p>
            <a:fld id="{03FAB611-C225-4BEF-8572-34B97DE92DD0}" type="slidenum">
              <a:rPr lang="en-US" smtClean="0"/>
              <a:pPr/>
              <a:t>21</a:t>
            </a:fld>
            <a:endParaRPr lang="en-US"/>
          </a:p>
        </p:txBody>
      </p:sp>
    </p:spTree>
    <p:extLst>
      <p:ext uri="{BB962C8B-B14F-4D97-AF65-F5344CB8AC3E}">
        <p14:creationId xmlns:p14="http://schemas.microsoft.com/office/powerpoint/2010/main" val="30759376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03FAB611-C225-4BEF-8572-34B97DE92DD0}" type="slidenum">
              <a:rPr lang="en-US" smtClean="0"/>
              <a:pPr/>
              <a:t>22</a:t>
            </a:fld>
            <a:endParaRPr lang="en-US"/>
          </a:p>
        </p:txBody>
      </p:sp>
      <p:pic>
        <p:nvPicPr>
          <p:cNvPr id="5" name="Picture 4"/>
          <p:cNvPicPr>
            <a:picLocks noChangeAspect="1"/>
          </p:cNvPicPr>
          <p:nvPr/>
        </p:nvPicPr>
        <p:blipFill>
          <a:blip r:embed="rId3"/>
          <a:stretch>
            <a:fillRect/>
          </a:stretch>
        </p:blipFill>
        <p:spPr>
          <a:xfrm>
            <a:off x="229000" y="4334989"/>
            <a:ext cx="6400000" cy="4754897"/>
          </a:xfrm>
          <a:prstGeom prst="rect">
            <a:avLst/>
          </a:prstGeom>
        </p:spPr>
      </p:pic>
      <p:sp>
        <p:nvSpPr>
          <p:cNvPr id="6" name="Notes Placeholder 5"/>
          <p:cNvSpPr>
            <a:spLocks noGrp="1"/>
          </p:cNvSpPr>
          <p:nvPr>
            <p:ph type="body" sz="quarter" idx="11"/>
          </p:nvPr>
        </p:nvSpPr>
        <p:spPr/>
        <p:txBody>
          <a:bodyPr/>
          <a:lstStyle/>
          <a:p>
            <a:r>
              <a:rPr lang="en-US" dirty="0" smtClean="0"/>
              <a:t>  </a:t>
            </a:r>
            <a:endParaRPr lang="en-US" dirty="0"/>
          </a:p>
        </p:txBody>
      </p:sp>
    </p:spTree>
    <p:extLst>
      <p:ext uri="{BB962C8B-B14F-4D97-AF65-F5344CB8AC3E}">
        <p14:creationId xmlns:p14="http://schemas.microsoft.com/office/powerpoint/2010/main" val="6894297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FAB611-C225-4BEF-8572-34B97DE92DD0}" type="slidenum">
              <a:rPr lang="en-US" smtClean="0"/>
              <a:pPr/>
              <a:t>23</a:t>
            </a:fld>
            <a:endParaRPr lang="en-US"/>
          </a:p>
        </p:txBody>
      </p:sp>
    </p:spTree>
    <p:extLst>
      <p:ext uri="{BB962C8B-B14F-4D97-AF65-F5344CB8AC3E}">
        <p14:creationId xmlns:p14="http://schemas.microsoft.com/office/powerpoint/2010/main" val="42664157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FAB611-C225-4BEF-8572-34B97DE92DD0}" type="slidenum">
              <a:rPr lang="en-US" smtClean="0"/>
              <a:pPr/>
              <a:t>24</a:t>
            </a:fld>
            <a:endParaRPr lang="en-US"/>
          </a:p>
        </p:txBody>
      </p:sp>
    </p:spTree>
    <p:extLst>
      <p:ext uri="{BB962C8B-B14F-4D97-AF65-F5344CB8AC3E}">
        <p14:creationId xmlns:p14="http://schemas.microsoft.com/office/powerpoint/2010/main" val="14295314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Mention collision-resistance,</a:t>
            </a:r>
            <a:r>
              <a:rPr lang="en-US" baseline="0"/>
              <a:t> no way to make two different keys with same fingerprint.</a:t>
            </a:r>
          </a:p>
          <a:p>
            <a:endParaRPr lang="en-US" baseline="0"/>
          </a:p>
          <a:p>
            <a:r>
              <a:rPr lang="en-US" baseline="0"/>
              <a:t>WoT: rely on people you do know to verify the keys of people _they_ know. This of course has problems in practice....</a:t>
            </a:r>
            <a:endParaRPr lang="en-US"/>
          </a:p>
        </p:txBody>
      </p:sp>
      <p:sp>
        <p:nvSpPr>
          <p:cNvPr id="4" name="Slide Number Placeholder 3"/>
          <p:cNvSpPr>
            <a:spLocks noGrp="1"/>
          </p:cNvSpPr>
          <p:nvPr>
            <p:ph type="sldNum" sz="quarter" idx="10"/>
          </p:nvPr>
        </p:nvSpPr>
        <p:spPr/>
        <p:txBody>
          <a:bodyPr/>
          <a:lstStyle/>
          <a:p>
            <a:fld id="{03FAB611-C225-4BEF-8572-34B97DE92DD0}" type="slidenum">
              <a:rPr lang="en-US" smtClean="0"/>
              <a:pPr/>
              <a:t>25</a:t>
            </a:fld>
            <a:endParaRPr lang="en-US"/>
          </a:p>
        </p:txBody>
      </p:sp>
    </p:spTree>
    <p:extLst>
      <p:ext uri="{BB962C8B-B14F-4D97-AF65-F5344CB8AC3E}">
        <p14:creationId xmlns:p14="http://schemas.microsoft.com/office/powerpoint/2010/main" val="34968460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FAB611-C225-4BEF-8572-34B97DE92DD0}" type="slidenum">
              <a:rPr lang="en-US" smtClean="0"/>
              <a:pPr/>
              <a:t>26</a:t>
            </a:fld>
            <a:endParaRPr lang="en-US"/>
          </a:p>
        </p:txBody>
      </p:sp>
    </p:spTree>
    <p:extLst>
      <p:ext uri="{BB962C8B-B14F-4D97-AF65-F5344CB8AC3E}">
        <p14:creationId xmlns:p14="http://schemas.microsoft.com/office/powerpoint/2010/main" val="39860227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Rule</a:t>
            </a:r>
            <a:r>
              <a:rPr lang="en-US" baseline="0" dirty="0" smtClean="0"/>
              <a:t> #1: don’t get caught. But when you do, you want to have </a:t>
            </a:r>
            <a:r>
              <a:rPr lang="en-US" b="1" baseline="0" dirty="0" smtClean="0"/>
              <a:t>deniability</a:t>
            </a:r>
          </a:p>
          <a:p>
            <a:endParaRPr lang="en-US" b="0" baseline="0" dirty="0" smtClean="0"/>
          </a:p>
          <a:p>
            <a:r>
              <a:rPr lang="en-US" b="0" baseline="0" dirty="0" smtClean="0"/>
              <a:t>Hard disk encryption, but…</a:t>
            </a:r>
            <a:r>
              <a:rPr lang="en-US" baseline="0" dirty="0" smtClean="0"/>
              <a:t>could get beaten by a rubber hose until you reveal all the passphrases to all known partitions.</a:t>
            </a:r>
          </a:p>
          <a:p>
            <a:r>
              <a:rPr lang="en-US" baseline="0" dirty="0" smtClean="0"/>
              <a:t>Technical solution</a:t>
            </a:r>
          </a:p>
        </p:txBody>
      </p:sp>
      <p:sp>
        <p:nvSpPr>
          <p:cNvPr id="4" name="Slide Number Placeholder 3"/>
          <p:cNvSpPr>
            <a:spLocks noGrp="1"/>
          </p:cNvSpPr>
          <p:nvPr>
            <p:ph type="sldNum" sz="quarter" idx="10"/>
          </p:nvPr>
        </p:nvSpPr>
        <p:spPr/>
        <p:txBody>
          <a:bodyPr/>
          <a:lstStyle/>
          <a:p>
            <a:fld id="{03EA1483-8320-45A8-9E5E-F9B0187F8609}" type="slidenum">
              <a:rPr lang="en-US" smtClean="0"/>
              <a:pPr/>
              <a:t>27</a:t>
            </a:fld>
            <a:endParaRPr lang="en-US"/>
          </a:p>
        </p:txBody>
      </p:sp>
    </p:spTree>
    <p:extLst>
      <p:ext uri="{BB962C8B-B14F-4D97-AF65-F5344CB8AC3E}">
        <p14:creationId xmlns:p14="http://schemas.microsoft.com/office/powerpoint/2010/main" val="11099123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p:spPr>
        <p:txBody>
          <a:bodyPr/>
          <a:lstStyle/>
          <a:p>
            <a:r>
              <a:rPr lang="en-US" dirty="0" smtClean="0"/>
              <a:t>https://</a:t>
            </a:r>
            <a:r>
              <a:rPr lang="en-US" dirty="0" err="1" smtClean="0"/>
              <a:t>otr.cypherpunks.ca</a:t>
            </a:r>
            <a:r>
              <a:rPr lang="en-US" dirty="0" smtClean="0"/>
              <a:t>/</a:t>
            </a:r>
            <a:r>
              <a:rPr lang="en-US" dirty="0" err="1" smtClean="0"/>
              <a:t>otr-codecon.pdf</a:t>
            </a:r>
            <a:endParaRPr lang="en-US" dirty="0"/>
          </a:p>
        </p:txBody>
      </p:sp>
      <p:sp>
        <p:nvSpPr>
          <p:cNvPr id="4" name="Slide Number Placeholder 3"/>
          <p:cNvSpPr>
            <a:spLocks noGrp="1"/>
          </p:cNvSpPr>
          <p:nvPr>
            <p:ph type="sldNum" sz="quarter" idx="10"/>
          </p:nvPr>
        </p:nvSpPr>
        <p:spPr/>
        <p:txBody>
          <a:bodyPr/>
          <a:lstStyle/>
          <a:p>
            <a:fld id="{03FAB611-C225-4BEF-8572-34B97DE92DD0}" type="slidenum">
              <a:rPr lang="en-US" smtClean="0"/>
              <a:pPr/>
              <a:t>28</a:t>
            </a:fld>
            <a:endParaRPr lang="en-US"/>
          </a:p>
        </p:txBody>
      </p:sp>
      <p:pic>
        <p:nvPicPr>
          <p:cNvPr id="5" name="Picture 4"/>
          <p:cNvPicPr>
            <a:picLocks noChangeAspect="1"/>
          </p:cNvPicPr>
          <p:nvPr/>
        </p:nvPicPr>
        <p:blipFill>
          <a:blip r:embed="rId3"/>
          <a:stretch>
            <a:fillRect/>
          </a:stretch>
        </p:blipFill>
        <p:spPr>
          <a:xfrm>
            <a:off x="686486" y="4953000"/>
            <a:ext cx="5485714" cy="2501453"/>
          </a:xfrm>
          <a:prstGeom prst="rect">
            <a:avLst/>
          </a:prstGeom>
        </p:spPr>
      </p:pic>
    </p:spTree>
    <p:extLst>
      <p:ext uri="{BB962C8B-B14F-4D97-AF65-F5344CB8AC3E}">
        <p14:creationId xmlns:p14="http://schemas.microsoft.com/office/powerpoint/2010/main" val="953124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FAB611-C225-4BEF-8572-34B97DE92DD0}" type="slidenum">
              <a:rPr lang="en-US" smtClean="0"/>
              <a:pPr/>
              <a:t>29</a:t>
            </a:fld>
            <a:endParaRPr lang="en-US"/>
          </a:p>
        </p:txBody>
      </p:sp>
    </p:spTree>
    <p:extLst>
      <p:ext uri="{BB962C8B-B14F-4D97-AF65-F5344CB8AC3E}">
        <p14:creationId xmlns:p14="http://schemas.microsoft.com/office/powerpoint/2010/main" val="1600511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Nothing to Hide argument: used</a:t>
            </a:r>
            <a:r>
              <a:rPr lang="en-US" baseline="0"/>
              <a:t> as justification for surveillance, ignores non-secrecy understandings of privacy. Often used to justify surveillance while ignoring the potential problems of data aggregation and lack of transparency in information processing.</a:t>
            </a:r>
          </a:p>
          <a:p>
            <a:endParaRPr lang="en-US" baseline="0"/>
          </a:p>
          <a:p>
            <a:r>
              <a:rPr lang="en-US" baseline="0"/>
              <a:t>Privacy very much linked to surveillance. When a dossier of information collected about you, this can be used to construct stories about you. This story may be made up of a series of facts, but the picture it paints not necessarily accurate.</a:t>
            </a:r>
            <a:endParaRPr lang="en-US"/>
          </a:p>
        </p:txBody>
      </p:sp>
      <p:sp>
        <p:nvSpPr>
          <p:cNvPr id="4" name="Slide Number Placeholder 3"/>
          <p:cNvSpPr>
            <a:spLocks noGrp="1"/>
          </p:cNvSpPr>
          <p:nvPr>
            <p:ph type="sldNum" sz="quarter" idx="10"/>
          </p:nvPr>
        </p:nvSpPr>
        <p:spPr/>
        <p:txBody>
          <a:bodyPr/>
          <a:lstStyle/>
          <a:p>
            <a:fld id="{03FAB611-C225-4BEF-8572-34B97DE92DD0}" type="slidenum">
              <a:rPr lang="en-US" smtClean="0"/>
              <a:pPr/>
              <a:t>3</a:t>
            </a:fld>
            <a:endParaRPr lang="en-US"/>
          </a:p>
        </p:txBody>
      </p:sp>
      <p:pic>
        <p:nvPicPr>
          <p:cNvPr id="5" name="Picture 4"/>
          <p:cNvPicPr>
            <a:picLocks noChangeAspect="1"/>
          </p:cNvPicPr>
          <p:nvPr/>
        </p:nvPicPr>
        <p:blipFill>
          <a:blip r:embed="rId3"/>
          <a:stretch>
            <a:fillRect/>
          </a:stretch>
        </p:blipFill>
        <p:spPr>
          <a:xfrm>
            <a:off x="686143" y="6553200"/>
            <a:ext cx="5485714" cy="1786695"/>
          </a:xfrm>
          <a:prstGeom prst="rect">
            <a:avLst/>
          </a:prstGeom>
        </p:spPr>
      </p:pic>
    </p:spTree>
    <p:extLst>
      <p:ext uri="{BB962C8B-B14F-4D97-AF65-F5344CB8AC3E}">
        <p14:creationId xmlns:p14="http://schemas.microsoft.com/office/powerpoint/2010/main" val="4119496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we use long-term keys only to authenticate the DH protocol messages</a:t>
            </a:r>
          </a:p>
          <a:p>
            <a:r>
              <a:rPr lang="en-US" baseline="0" dirty="0" smtClean="0"/>
              <a:t>-The session key we establish will be short-lived; </a:t>
            </a:r>
            <a:r>
              <a:rPr lang="en-US" b="1" baseline="0" dirty="0" smtClean="0"/>
              <a:t>must</a:t>
            </a:r>
            <a:r>
              <a:rPr lang="en-US" baseline="0" dirty="0" smtClean="0"/>
              <a:t> </a:t>
            </a:r>
            <a:r>
              <a:rPr lang="en-US" b="1" baseline="0" dirty="0" smtClean="0"/>
              <a:t>be securely erased</a:t>
            </a:r>
            <a:r>
              <a:rPr lang="en-US" baseline="0" dirty="0" smtClean="0"/>
              <a:t> after use</a:t>
            </a:r>
            <a:endParaRPr lang="en-US" dirty="0" smtClean="0"/>
          </a:p>
          <a:p>
            <a:endParaRPr lang="en-US" dirty="0" smtClean="0"/>
          </a:p>
          <a:p>
            <a:endParaRPr lang="en-US" dirty="0" smtClean="0"/>
          </a:p>
          <a:p>
            <a:endParaRPr lang="en-US" dirty="0" smtClean="0"/>
          </a:p>
          <a:p>
            <a:r>
              <a:rPr lang="en-US" dirty="0" smtClean="0"/>
              <a:t>Old:</a:t>
            </a:r>
          </a:p>
          <a:p>
            <a:r>
              <a:rPr lang="en-US" dirty="0" smtClean="0"/>
              <a:t>Motivation:</a:t>
            </a:r>
            <a:r>
              <a:rPr lang="en-US" baseline="0" dirty="0" smtClean="0"/>
              <a:t> Alice and Bob want to communicate securely online (say via chat)</a:t>
            </a:r>
          </a:p>
          <a:p>
            <a:r>
              <a:rPr lang="en-US" baseline="0" dirty="0" smtClean="0"/>
              <a:t>They share public PGP keys, and encrypt everything you send with other party’s public key, sign it with your private key.</a:t>
            </a:r>
          </a:p>
          <a:p>
            <a:r>
              <a:rPr lang="en-US" baseline="0" dirty="0" smtClean="0"/>
              <a:t>Problem? PGP keys revealed; previously logged encrypted traffic now serves as cryptographic PROOF of content/authorship</a:t>
            </a:r>
          </a:p>
          <a:p>
            <a:endParaRPr lang="en-US" baseline="0" dirty="0" smtClean="0"/>
          </a:p>
          <a:p>
            <a:r>
              <a:rPr lang="en-US" baseline="0" dirty="0" smtClean="0"/>
              <a:t>Want: conversations to be validated, but after they are done, no proof (even from receivers!) that it happened.</a:t>
            </a:r>
            <a:endParaRPr lang="en-US" dirty="0"/>
          </a:p>
        </p:txBody>
      </p:sp>
      <p:sp>
        <p:nvSpPr>
          <p:cNvPr id="4" name="Slide Number Placeholder 3"/>
          <p:cNvSpPr>
            <a:spLocks noGrp="1"/>
          </p:cNvSpPr>
          <p:nvPr>
            <p:ph type="sldNum" sz="quarter" idx="10"/>
          </p:nvPr>
        </p:nvSpPr>
        <p:spPr/>
        <p:txBody>
          <a:bodyPr/>
          <a:lstStyle/>
          <a:p>
            <a:fld id="{03EA1483-8320-45A8-9E5E-F9B0187F8609}" type="slidenum">
              <a:rPr lang="en-US" smtClean="0"/>
              <a:pPr/>
              <a:t>30</a:t>
            </a:fld>
            <a:endParaRPr lang="en-US"/>
          </a:p>
        </p:txBody>
      </p:sp>
    </p:spTree>
    <p:extLst>
      <p:ext uri="{BB962C8B-B14F-4D97-AF65-F5344CB8AC3E}">
        <p14:creationId xmlns:p14="http://schemas.microsoft.com/office/powerpoint/2010/main" val="13911089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-Recall the difference between digital signatures and MACs</a:t>
            </a:r>
          </a:p>
          <a:p>
            <a:r>
              <a:rPr lang="en-US" dirty="0" smtClean="0"/>
              <a:t>-Where</a:t>
            </a:r>
            <a:r>
              <a:rPr lang="en-US" baseline="0" dirty="0" smtClean="0"/>
              <a:t> does the deniability come from? How deniable is the conversation, really?</a:t>
            </a:r>
            <a:endParaRPr lang="en-US" dirty="0" smtClean="0"/>
          </a:p>
          <a:p>
            <a:endParaRPr lang="en-US" dirty="0" smtClean="0"/>
          </a:p>
          <a:p>
            <a:endParaRPr lang="en-US" dirty="0" smtClean="0"/>
          </a:p>
          <a:p>
            <a:endParaRPr lang="en-US" dirty="0" smtClean="0"/>
          </a:p>
          <a:p>
            <a:endParaRPr lang="en-US" dirty="0" smtClean="0"/>
          </a:p>
          <a:p>
            <a:r>
              <a:rPr lang="en-US" dirty="0" smtClean="0"/>
              <a:t>Motivation:</a:t>
            </a:r>
            <a:r>
              <a:rPr lang="en-US" baseline="0" dirty="0" smtClean="0"/>
              <a:t> Alice and Bob want to communicate securely online (say via chat)</a:t>
            </a:r>
          </a:p>
          <a:p>
            <a:r>
              <a:rPr lang="en-US" baseline="0" dirty="0" smtClean="0"/>
              <a:t>They share public PGP keys, and encrypt everything you send with other party’s public key, sign it with your private key.</a:t>
            </a:r>
          </a:p>
          <a:p>
            <a:r>
              <a:rPr lang="en-US" baseline="0" dirty="0" smtClean="0"/>
              <a:t>Problem? PGP keys revealed; previously logged encrypted traffic now serves as cryptographic PROOF of content/authorship</a:t>
            </a:r>
          </a:p>
          <a:p>
            <a:endParaRPr lang="en-US" baseline="0" dirty="0" smtClean="0"/>
          </a:p>
          <a:p>
            <a:r>
              <a:rPr lang="en-US" baseline="0" dirty="0" smtClean="0"/>
              <a:t>Want: conversations to be validated, but after they are done, no proof (even from receivers!) that it happened.</a:t>
            </a:r>
            <a:endParaRPr lang="en-US" dirty="0"/>
          </a:p>
        </p:txBody>
      </p:sp>
      <p:sp>
        <p:nvSpPr>
          <p:cNvPr id="4" name="Slide Number Placeholder 3"/>
          <p:cNvSpPr>
            <a:spLocks noGrp="1"/>
          </p:cNvSpPr>
          <p:nvPr>
            <p:ph type="sldNum" sz="quarter" idx="10"/>
          </p:nvPr>
        </p:nvSpPr>
        <p:spPr/>
        <p:txBody>
          <a:bodyPr/>
          <a:lstStyle/>
          <a:p>
            <a:fld id="{03EA1483-8320-45A8-9E5E-F9B0187F8609}" type="slidenum">
              <a:rPr lang="en-US" smtClean="0"/>
              <a:pPr/>
              <a:t>31</a:t>
            </a:fld>
            <a:endParaRPr lang="en-US"/>
          </a:p>
        </p:txBody>
      </p:sp>
    </p:spTree>
    <p:extLst>
      <p:ext uri="{BB962C8B-B14F-4D97-AF65-F5344CB8AC3E}">
        <p14:creationId xmlns:p14="http://schemas.microsoft.com/office/powerpoint/2010/main" val="13911089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Motivation:</a:t>
            </a:r>
            <a:r>
              <a:rPr lang="en-US" baseline="0" dirty="0" smtClean="0"/>
              <a:t> Alice and Bob want to communicate securely online (say via chat)</a:t>
            </a:r>
          </a:p>
          <a:p>
            <a:r>
              <a:rPr lang="en-US" baseline="0" dirty="0" smtClean="0"/>
              <a:t>They share public PGP keys, and encrypt everything you send with other party’s public key, sign it with your private key.</a:t>
            </a:r>
          </a:p>
          <a:p>
            <a:r>
              <a:rPr lang="en-US" baseline="0" dirty="0" smtClean="0"/>
              <a:t>Problem? PGP keys revealed; previously logged encrypted traffic now serves as cryptographic PROOF of content/authorship</a:t>
            </a:r>
          </a:p>
          <a:p>
            <a:endParaRPr lang="en-US" baseline="0" dirty="0" smtClean="0"/>
          </a:p>
          <a:p>
            <a:r>
              <a:rPr lang="en-US" baseline="0" dirty="0" smtClean="0"/>
              <a:t>Want: conversations to be validated, but after they are done, no proof (even from receivers!) that it happened.</a:t>
            </a:r>
            <a:endParaRPr lang="en-US" dirty="0"/>
          </a:p>
        </p:txBody>
      </p:sp>
      <p:sp>
        <p:nvSpPr>
          <p:cNvPr id="4" name="Slide Number Placeholder 3"/>
          <p:cNvSpPr>
            <a:spLocks noGrp="1"/>
          </p:cNvSpPr>
          <p:nvPr>
            <p:ph type="sldNum" sz="quarter" idx="10"/>
          </p:nvPr>
        </p:nvSpPr>
        <p:spPr/>
        <p:txBody>
          <a:bodyPr/>
          <a:lstStyle/>
          <a:p>
            <a:fld id="{03EA1483-8320-45A8-9E5E-F9B0187F8609}" type="slidenum">
              <a:rPr lang="en-US" smtClean="0"/>
              <a:pPr/>
              <a:t>32</a:t>
            </a:fld>
            <a:endParaRPr lang="en-US"/>
          </a:p>
        </p:txBody>
      </p:sp>
    </p:spTree>
    <p:extLst>
      <p:ext uri="{BB962C8B-B14F-4D97-AF65-F5344CB8AC3E}">
        <p14:creationId xmlns:p14="http://schemas.microsoft.com/office/powerpoint/2010/main" val="1391108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does this gain you?</a:t>
            </a:r>
            <a:endParaRPr lang="en-US" dirty="0"/>
          </a:p>
        </p:txBody>
      </p:sp>
      <p:sp>
        <p:nvSpPr>
          <p:cNvPr id="4" name="Slide Number Placeholder 3"/>
          <p:cNvSpPr>
            <a:spLocks noGrp="1"/>
          </p:cNvSpPr>
          <p:nvPr>
            <p:ph type="sldNum" sz="quarter" idx="10"/>
          </p:nvPr>
        </p:nvSpPr>
        <p:spPr/>
        <p:txBody>
          <a:bodyPr/>
          <a:lstStyle/>
          <a:p>
            <a:fld id="{03EA1483-8320-45A8-9E5E-F9B0187F8609}" type="slidenum">
              <a:rPr lang="en-US" smtClean="0"/>
              <a:pPr/>
              <a:t>33</a:t>
            </a:fld>
            <a:endParaRPr lang="en-US"/>
          </a:p>
        </p:txBody>
      </p:sp>
    </p:spTree>
    <p:extLst>
      <p:ext uri="{BB962C8B-B14F-4D97-AF65-F5344CB8AC3E}">
        <p14:creationId xmlns:p14="http://schemas.microsoft.com/office/powerpoint/2010/main" val="13911089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-make sure they understand 3</a:t>
            </a:r>
            <a:r>
              <a:rPr lang="en-US" baseline="30000"/>
              <a:t>rd</a:t>
            </a:r>
            <a:r>
              <a:rPr lang="en-US"/>
              <a:t> parties</a:t>
            </a:r>
            <a:r>
              <a:rPr lang="en-US" baseline="0"/>
              <a:t> can now forge transcripts of old conversations</a:t>
            </a:r>
            <a:endParaRPr lang="en-US"/>
          </a:p>
        </p:txBody>
      </p:sp>
      <p:sp>
        <p:nvSpPr>
          <p:cNvPr id="4" name="Slide Number Placeholder 3"/>
          <p:cNvSpPr>
            <a:spLocks noGrp="1"/>
          </p:cNvSpPr>
          <p:nvPr>
            <p:ph type="sldNum" sz="quarter" idx="10"/>
          </p:nvPr>
        </p:nvSpPr>
        <p:spPr/>
        <p:txBody>
          <a:bodyPr/>
          <a:lstStyle/>
          <a:p>
            <a:fld id="{03FAB611-C225-4BEF-8572-34B97DE92DD0}" type="slidenum">
              <a:rPr lang="en-US" smtClean="0"/>
              <a:pPr/>
              <a:t>34</a:t>
            </a:fld>
            <a:endParaRPr lang="en-US"/>
          </a:p>
        </p:txBody>
      </p:sp>
      <p:pic>
        <p:nvPicPr>
          <p:cNvPr id="5" name="Picture 4"/>
          <p:cNvPicPr>
            <a:picLocks noChangeAspect="1"/>
          </p:cNvPicPr>
          <p:nvPr/>
        </p:nvPicPr>
        <p:blipFill>
          <a:blip r:embed="rId3"/>
          <a:stretch>
            <a:fillRect/>
          </a:stretch>
        </p:blipFill>
        <p:spPr>
          <a:xfrm>
            <a:off x="686486" y="4876800"/>
            <a:ext cx="5485714" cy="3394967"/>
          </a:xfrm>
          <a:prstGeom prst="rect">
            <a:avLst/>
          </a:prstGeom>
        </p:spPr>
      </p:pic>
    </p:spTree>
    <p:extLst>
      <p:ext uri="{BB962C8B-B14F-4D97-AF65-F5344CB8AC3E}">
        <p14:creationId xmlns:p14="http://schemas.microsoft.com/office/powerpoint/2010/main" val="33115459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03FAB611-C225-4BEF-8572-34B97DE92DD0}" type="slidenum">
              <a:rPr lang="en-US" smtClean="0"/>
              <a:pPr/>
              <a:t>35</a:t>
            </a:fld>
            <a:endParaRPr lang="en-US"/>
          </a:p>
        </p:txBody>
      </p:sp>
      <p:pic>
        <p:nvPicPr>
          <p:cNvPr id="5" name="Picture 4"/>
          <p:cNvPicPr>
            <a:picLocks noChangeAspect="1"/>
          </p:cNvPicPr>
          <p:nvPr/>
        </p:nvPicPr>
        <p:blipFill>
          <a:blip r:embed="rId3"/>
          <a:stretch>
            <a:fillRect/>
          </a:stretch>
        </p:blipFill>
        <p:spPr>
          <a:xfrm>
            <a:off x="685800" y="4524609"/>
            <a:ext cx="5485714" cy="3752381"/>
          </a:xfrm>
          <a:prstGeom prst="rect">
            <a:avLst/>
          </a:prstGeom>
        </p:spPr>
      </p:pic>
    </p:spTree>
    <p:extLst>
      <p:ext uri="{BB962C8B-B14F-4D97-AF65-F5344CB8AC3E}">
        <p14:creationId xmlns:p14="http://schemas.microsoft.com/office/powerpoint/2010/main" val="1087210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Lots of bad anonymity out there: let’s show some examples!</a:t>
            </a:r>
            <a:endParaRPr lang="en-US" dirty="0"/>
          </a:p>
        </p:txBody>
      </p:sp>
      <p:sp>
        <p:nvSpPr>
          <p:cNvPr id="4" name="Slide Number Placeholder 3"/>
          <p:cNvSpPr>
            <a:spLocks noGrp="1"/>
          </p:cNvSpPr>
          <p:nvPr>
            <p:ph type="sldNum" sz="quarter" idx="10"/>
          </p:nvPr>
        </p:nvSpPr>
        <p:spPr/>
        <p:txBody>
          <a:bodyPr/>
          <a:lstStyle/>
          <a:p>
            <a:fld id="{03EA1483-8320-45A8-9E5E-F9B0187F8609}" type="slidenum">
              <a:rPr lang="en-US" smtClean="0"/>
              <a:pPr/>
              <a:t>36</a:t>
            </a:fld>
            <a:endParaRPr lang="en-US"/>
          </a:p>
        </p:txBody>
      </p:sp>
      <p:pic>
        <p:nvPicPr>
          <p:cNvPr id="5" name="Picture 4"/>
          <p:cNvPicPr>
            <a:picLocks noChangeAspect="1"/>
          </p:cNvPicPr>
          <p:nvPr/>
        </p:nvPicPr>
        <p:blipFill>
          <a:blip r:embed="rId3"/>
          <a:stretch>
            <a:fillRect/>
          </a:stretch>
        </p:blipFill>
        <p:spPr>
          <a:xfrm>
            <a:off x="685800" y="5410200"/>
            <a:ext cx="5485714" cy="2501453"/>
          </a:xfrm>
          <a:prstGeom prst="rect">
            <a:avLst/>
          </a:prstGeom>
        </p:spPr>
      </p:pic>
    </p:spTree>
    <p:extLst>
      <p:ext uri="{BB962C8B-B14F-4D97-AF65-F5344CB8AC3E}">
        <p14:creationId xmlns:p14="http://schemas.microsoft.com/office/powerpoint/2010/main" val="20328266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Technical problems: </a:t>
            </a:r>
          </a:p>
          <a:p>
            <a:r>
              <a:rPr lang="en-US"/>
              <a:t>-VPNs</a:t>
            </a:r>
            <a:r>
              <a:rPr lang="en-US" baseline="0"/>
              <a:t> generally not designed with anonymity in mind (e.g., ability to work remotely and connect to corporate networks)</a:t>
            </a:r>
          </a:p>
          <a:p>
            <a:r>
              <a:rPr lang="en-US" baseline="0"/>
              <a:t>-Even a single leaked DNS requst or TCP SYN can identify user, but this might be OK for original purpose of VPN</a:t>
            </a:r>
          </a:p>
          <a:p>
            <a:r>
              <a:rPr lang="en-US" baseline="0"/>
              <a:t>-using a single browser for both anonymous and non-anonymous browsing -</a:t>
            </a:r>
            <a:r>
              <a:rPr lang="en-US" baseline="0">
                <a:sym typeface="Wingdings"/>
              </a:rPr>
              <a:t> e.g., leaked cookies </a:t>
            </a:r>
            <a:endParaRPr lang="en-US" baseline="0"/>
          </a:p>
          <a:p>
            <a:r>
              <a:rPr lang="en-US" baseline="0"/>
              <a:t>-browser fingerprinting can uniquely identify you</a:t>
            </a:r>
          </a:p>
          <a:p>
            <a:endParaRPr lang="en-US" baseline="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a:t>Non-tech prob: </a:t>
            </a:r>
          </a:p>
          <a:p>
            <a:pPr marL="0" marR="0" indent="0" algn="l" defTabSz="914400" rtl="0" eaLnBrk="1" fontAlgn="auto" latinLnBrk="0" hangingPunct="1">
              <a:lnSpc>
                <a:spcPct val="100000"/>
              </a:lnSpc>
              <a:spcBef>
                <a:spcPts val="0"/>
              </a:spcBef>
              <a:spcAft>
                <a:spcPts val="0"/>
              </a:spcAft>
              <a:buClrTx/>
              <a:buSzTx/>
              <a:buFontTx/>
              <a:buNone/>
              <a:tabLst/>
              <a:defRPr/>
            </a:pPr>
            <a:r>
              <a:rPr lang="en-US"/>
              <a:t>-You have to trust</a:t>
            </a:r>
            <a:r>
              <a:rPr lang="en-US" baseline="0"/>
              <a:t> the VPN completely.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a:t>One single point of failure with full visibility into your metadata (and, if you are using e2e with destination, content)</a:t>
            </a:r>
            <a:endParaRPr lang="en-US"/>
          </a:p>
          <a:p>
            <a:endParaRPr lang="en-US" baseline="0"/>
          </a:p>
          <a:p>
            <a:endParaRPr lang="en-US"/>
          </a:p>
        </p:txBody>
      </p:sp>
      <p:sp>
        <p:nvSpPr>
          <p:cNvPr id="4" name="Slide Number Placeholder 3"/>
          <p:cNvSpPr>
            <a:spLocks noGrp="1"/>
          </p:cNvSpPr>
          <p:nvPr>
            <p:ph type="sldNum" sz="quarter" idx="10"/>
          </p:nvPr>
        </p:nvSpPr>
        <p:spPr/>
        <p:txBody>
          <a:bodyPr/>
          <a:lstStyle/>
          <a:p>
            <a:fld id="{03FAB611-C225-4BEF-8572-34B97DE92DD0}" type="slidenum">
              <a:rPr lang="en-US" smtClean="0"/>
              <a:pPr/>
              <a:t>37</a:t>
            </a:fld>
            <a:endParaRPr lang="en-US"/>
          </a:p>
        </p:txBody>
      </p:sp>
    </p:spTree>
    <p:extLst>
      <p:ext uri="{BB962C8B-B14F-4D97-AF65-F5344CB8AC3E}">
        <p14:creationId xmlns:p14="http://schemas.microsoft.com/office/powerpoint/2010/main" val="18694468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FAB611-C225-4BEF-8572-34B97DE92DD0}" type="slidenum">
              <a:rPr lang="en-US" smtClean="0"/>
              <a:pPr/>
              <a:t>38</a:t>
            </a:fld>
            <a:endParaRPr lang="en-US"/>
          </a:p>
        </p:txBody>
      </p:sp>
    </p:spTree>
    <p:extLst>
      <p:ext uri="{BB962C8B-B14F-4D97-AF65-F5344CB8AC3E}">
        <p14:creationId xmlns:p14="http://schemas.microsoft.com/office/powerpoint/2010/main" val="30172954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that hidemyass.com is doing anything</a:t>
            </a:r>
            <a:r>
              <a:rPr lang="en-US" baseline="0" dirty="0" smtClean="0"/>
              <a:t> wrong here – they are simply complying with the local laws (otherwise THEY get shut down or go to jail). But it shows it’s not a great technical solution for anonymity, as it ultimately trusts the government.</a:t>
            </a:r>
            <a:endParaRPr lang="en-US" dirty="0"/>
          </a:p>
        </p:txBody>
      </p:sp>
      <p:sp>
        <p:nvSpPr>
          <p:cNvPr id="4" name="Slide Number Placeholder 3"/>
          <p:cNvSpPr>
            <a:spLocks noGrp="1"/>
          </p:cNvSpPr>
          <p:nvPr>
            <p:ph type="sldNum" sz="quarter" idx="10"/>
          </p:nvPr>
        </p:nvSpPr>
        <p:spPr/>
        <p:txBody>
          <a:bodyPr/>
          <a:lstStyle/>
          <a:p>
            <a:fld id="{03EA1483-8320-45A8-9E5E-F9B0187F8609}" type="slidenum">
              <a:rPr lang="en-US" smtClean="0"/>
              <a:pPr/>
              <a:t>39</a:t>
            </a:fld>
            <a:endParaRPr lang="en-US"/>
          </a:p>
        </p:txBody>
      </p:sp>
    </p:spTree>
    <p:extLst>
      <p:ext uri="{BB962C8B-B14F-4D97-AF65-F5344CB8AC3E}">
        <p14:creationId xmlns:p14="http://schemas.microsoft.com/office/powerpoint/2010/main" val="4120495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1. Nymity is the extent to which identity information disclosed during a session/transaction is linked to a true identity of an entity</a:t>
            </a:r>
          </a:p>
          <a:p>
            <a:pPr marL="0" marR="0" indent="0" algn="l" defTabSz="914400" rtl="0" eaLnBrk="1" fontAlgn="auto" latinLnBrk="0" hangingPunct="1">
              <a:lnSpc>
                <a:spcPct val="100000"/>
              </a:lnSpc>
              <a:spcBef>
                <a:spcPts val="0"/>
              </a:spcBef>
              <a:spcAft>
                <a:spcPts val="0"/>
              </a:spcAft>
              <a:buClrTx/>
              <a:buSzTx/>
              <a:buFontTx/>
              <a:buNone/>
              <a:tabLst/>
              <a:defRPr/>
            </a:pPr>
            <a:r>
              <a:rPr lang="en-US"/>
              <a:t>2. Verinymity</a:t>
            </a:r>
            <a:r>
              <a:rPr lang="en-US" baseline="0"/>
              <a:t> or True Name; any piece of identifying info that can single you out of  a crowd of potential candidates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a:t>3. Pseudonymity: use of persistent fictitious name, unique enough so that party can be distinguished from other parties, but not so unique as to be tied back to real entity</a:t>
            </a:r>
            <a:endParaRPr lang="en-US"/>
          </a:p>
          <a:p>
            <a:endParaRPr lang="en-US"/>
          </a:p>
        </p:txBody>
      </p:sp>
      <p:sp>
        <p:nvSpPr>
          <p:cNvPr id="4" name="Slide Number Placeholder 3"/>
          <p:cNvSpPr>
            <a:spLocks noGrp="1"/>
          </p:cNvSpPr>
          <p:nvPr>
            <p:ph type="sldNum" sz="quarter" idx="10"/>
          </p:nvPr>
        </p:nvSpPr>
        <p:spPr/>
        <p:txBody>
          <a:bodyPr/>
          <a:lstStyle/>
          <a:p>
            <a:fld id="{03FAB611-C225-4BEF-8572-34B97DE92DD0}" type="slidenum">
              <a:rPr lang="en-US" smtClean="0"/>
              <a:pPr/>
              <a:t>4</a:t>
            </a:fld>
            <a:endParaRPr lang="en-US"/>
          </a:p>
        </p:txBody>
      </p:sp>
      <p:pic>
        <p:nvPicPr>
          <p:cNvPr id="5" name="Picture 4"/>
          <p:cNvPicPr>
            <a:picLocks noChangeAspect="1"/>
          </p:cNvPicPr>
          <p:nvPr/>
        </p:nvPicPr>
        <p:blipFill>
          <a:blip r:embed="rId3"/>
          <a:stretch>
            <a:fillRect/>
          </a:stretch>
        </p:blipFill>
        <p:spPr>
          <a:xfrm>
            <a:off x="700134" y="5867400"/>
            <a:ext cx="5485714" cy="2322581"/>
          </a:xfrm>
          <a:prstGeom prst="rect">
            <a:avLst/>
          </a:prstGeom>
        </p:spPr>
      </p:pic>
    </p:spTree>
    <p:extLst>
      <p:ext uri="{BB962C8B-B14F-4D97-AF65-F5344CB8AC3E}">
        <p14:creationId xmlns:p14="http://schemas.microsoft.com/office/powerpoint/2010/main" val="9399007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03FAB611-C225-4BEF-8572-34B97DE92DD0}" type="slidenum">
              <a:rPr lang="en-US" smtClean="0"/>
              <a:pPr/>
              <a:t>40</a:t>
            </a:fld>
            <a:endParaRPr lang="en-US"/>
          </a:p>
        </p:txBody>
      </p:sp>
      <p:pic>
        <p:nvPicPr>
          <p:cNvPr id="5" name="Picture 4"/>
          <p:cNvPicPr>
            <a:picLocks noChangeAspect="1"/>
          </p:cNvPicPr>
          <p:nvPr/>
        </p:nvPicPr>
        <p:blipFill>
          <a:blip r:embed="rId3"/>
          <a:stretch>
            <a:fillRect/>
          </a:stretch>
        </p:blipFill>
        <p:spPr>
          <a:xfrm>
            <a:off x="686143" y="4382445"/>
            <a:ext cx="5485714" cy="4287983"/>
          </a:xfrm>
          <a:prstGeom prst="rect">
            <a:avLst/>
          </a:prstGeom>
        </p:spPr>
      </p:pic>
    </p:spTree>
    <p:extLst>
      <p:ext uri="{BB962C8B-B14F-4D97-AF65-F5344CB8AC3E}">
        <p14:creationId xmlns:p14="http://schemas.microsoft.com/office/powerpoint/2010/main" val="9840204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03FAB611-C225-4BEF-8572-34B97DE92DD0}" type="slidenum">
              <a:rPr lang="en-US" smtClean="0"/>
              <a:pPr/>
              <a:t>41</a:t>
            </a:fld>
            <a:endParaRPr lang="en-US"/>
          </a:p>
        </p:txBody>
      </p:sp>
      <p:pic>
        <p:nvPicPr>
          <p:cNvPr id="5" name="Picture 4"/>
          <p:cNvPicPr>
            <a:picLocks noChangeAspect="1"/>
          </p:cNvPicPr>
          <p:nvPr/>
        </p:nvPicPr>
        <p:blipFill>
          <a:blip r:embed="rId3"/>
          <a:stretch>
            <a:fillRect/>
          </a:stretch>
        </p:blipFill>
        <p:spPr>
          <a:xfrm>
            <a:off x="686143" y="4800600"/>
            <a:ext cx="5485714" cy="3037292"/>
          </a:xfrm>
          <a:prstGeom prst="rect">
            <a:avLst/>
          </a:prstGeom>
        </p:spPr>
      </p:pic>
    </p:spTree>
    <p:extLst>
      <p:ext uri="{BB962C8B-B14F-4D97-AF65-F5344CB8AC3E}">
        <p14:creationId xmlns:p14="http://schemas.microsoft.com/office/powerpoint/2010/main" val="8180120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FAB611-C225-4BEF-8572-34B97DE92DD0}" type="slidenum">
              <a:rPr lang="en-US" smtClean="0"/>
              <a:pPr/>
              <a:t>42</a:t>
            </a:fld>
            <a:endParaRPr lang="en-US"/>
          </a:p>
        </p:txBody>
      </p:sp>
    </p:spTree>
    <p:extLst>
      <p:ext uri="{BB962C8B-B14F-4D97-AF65-F5344CB8AC3E}">
        <p14:creationId xmlns:p14="http://schemas.microsoft.com/office/powerpoint/2010/main" val="10900840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FAB611-C225-4BEF-8572-34B97DE92DD0}" type="slidenum">
              <a:rPr lang="en-US" smtClean="0"/>
              <a:pPr/>
              <a:t>43</a:t>
            </a:fld>
            <a:endParaRPr lang="en-US"/>
          </a:p>
        </p:txBody>
      </p:sp>
    </p:spTree>
    <p:extLst>
      <p:ext uri="{BB962C8B-B14F-4D97-AF65-F5344CB8AC3E}">
        <p14:creationId xmlns:p14="http://schemas.microsoft.com/office/powerpoint/2010/main" val="29746402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-low-latency anon. communication systems</a:t>
            </a:r>
          </a:p>
          <a:p>
            <a:r>
              <a:rPr lang="en-US" dirty="0"/>
              <a:t>-works at the transport layer, has hundreds of thousands</a:t>
            </a:r>
            <a:r>
              <a:rPr lang="en-US" baseline="0" dirty="0"/>
              <a:t> of users.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03EA1483-8320-45A8-9E5E-F9B0187F8609}" type="slidenum">
              <a:rPr lang="en-US" smtClean="0"/>
              <a:pPr/>
              <a:t>44</a:t>
            </a:fld>
            <a:endParaRPr lang="en-US"/>
          </a:p>
        </p:txBody>
      </p:sp>
    </p:spTree>
    <p:extLst>
      <p:ext uri="{BB962C8B-B14F-4D97-AF65-F5344CB8AC3E}">
        <p14:creationId xmlns:p14="http://schemas.microsoft.com/office/powerpoint/2010/main" val="3280149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FAB611-C225-4BEF-8572-34B97DE92DD0}" type="slidenum">
              <a:rPr lang="en-US" smtClean="0"/>
              <a:pPr/>
              <a:t>45</a:t>
            </a:fld>
            <a:endParaRPr lang="en-US"/>
          </a:p>
        </p:txBody>
      </p:sp>
    </p:spTree>
    <p:extLst>
      <p:ext uri="{BB962C8B-B14F-4D97-AF65-F5344CB8AC3E}">
        <p14:creationId xmlns:p14="http://schemas.microsoft.com/office/powerpoint/2010/main" val="2343828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FAB611-C225-4BEF-8572-34B97DE92DD0}" type="slidenum">
              <a:rPr lang="en-US" smtClean="0"/>
              <a:pPr/>
              <a:t>46</a:t>
            </a:fld>
            <a:endParaRPr lang="en-US"/>
          </a:p>
        </p:txBody>
      </p:sp>
    </p:spTree>
    <p:extLst>
      <p:ext uri="{BB962C8B-B14F-4D97-AF65-F5344CB8AC3E}">
        <p14:creationId xmlns:p14="http://schemas.microsoft.com/office/powerpoint/2010/main" val="47665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FAB611-C225-4BEF-8572-34B97DE92DD0}" type="slidenum">
              <a:rPr lang="en-US" smtClean="0"/>
              <a:pPr/>
              <a:t>47</a:t>
            </a:fld>
            <a:endParaRPr lang="en-US"/>
          </a:p>
        </p:txBody>
      </p:sp>
    </p:spTree>
    <p:extLst>
      <p:ext uri="{BB962C8B-B14F-4D97-AF65-F5344CB8AC3E}">
        <p14:creationId xmlns:p14="http://schemas.microsoft.com/office/powerpoint/2010/main" val="4379533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FAB611-C225-4BEF-8572-34B97DE92DD0}" type="slidenum">
              <a:rPr lang="en-US" smtClean="0"/>
              <a:pPr/>
              <a:t>48</a:t>
            </a:fld>
            <a:endParaRPr lang="en-US"/>
          </a:p>
        </p:txBody>
      </p:sp>
    </p:spTree>
    <p:extLst>
      <p:ext uri="{BB962C8B-B14F-4D97-AF65-F5344CB8AC3E}">
        <p14:creationId xmlns:p14="http://schemas.microsoft.com/office/powerpoint/2010/main" val="6084904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Oct 5 2013</a:t>
            </a:r>
            <a:endParaRPr lang="en-US" dirty="0"/>
          </a:p>
        </p:txBody>
      </p:sp>
      <p:sp>
        <p:nvSpPr>
          <p:cNvPr id="4" name="Slide Number Placeholder 3"/>
          <p:cNvSpPr>
            <a:spLocks noGrp="1"/>
          </p:cNvSpPr>
          <p:nvPr>
            <p:ph type="sldNum" sz="quarter" idx="10"/>
          </p:nvPr>
        </p:nvSpPr>
        <p:spPr/>
        <p:txBody>
          <a:bodyPr/>
          <a:lstStyle/>
          <a:p>
            <a:fld id="{03FAB611-C225-4BEF-8572-34B97DE92DD0}" type="slidenum">
              <a:rPr lang="en-US" smtClean="0"/>
              <a:pPr/>
              <a:t>49</a:t>
            </a:fld>
            <a:endParaRPr lang="en-US"/>
          </a:p>
        </p:txBody>
      </p:sp>
      <p:pic>
        <p:nvPicPr>
          <p:cNvPr id="5" name="Picture 4"/>
          <p:cNvPicPr>
            <a:picLocks noChangeAspect="1"/>
          </p:cNvPicPr>
          <p:nvPr/>
        </p:nvPicPr>
        <p:blipFill>
          <a:blip r:embed="rId3"/>
          <a:stretch>
            <a:fillRect/>
          </a:stretch>
        </p:blipFill>
        <p:spPr>
          <a:xfrm>
            <a:off x="685800" y="5334000"/>
            <a:ext cx="5485714" cy="1429328"/>
          </a:xfrm>
          <a:prstGeom prst="rect">
            <a:avLst/>
          </a:prstGeom>
        </p:spPr>
      </p:pic>
    </p:spTree>
    <p:extLst>
      <p:ext uri="{BB962C8B-B14F-4D97-AF65-F5344CB8AC3E}">
        <p14:creationId xmlns:p14="http://schemas.microsoft.com/office/powerpoint/2010/main" val="2423446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Without a name</a:t>
            </a:r>
          </a:p>
          <a:p>
            <a:r>
              <a:rPr lang="en-US" dirty="0" smtClean="0"/>
              <a:t>Whistleblowers, crime</a:t>
            </a:r>
            <a:r>
              <a:rPr lang="en-US" baseline="0" dirty="0" smtClean="0"/>
              <a:t> reporting, spies/undercover agents</a:t>
            </a:r>
          </a:p>
          <a:p>
            <a:r>
              <a:rPr lang="en-US" baseline="0" dirty="0" smtClean="0"/>
              <a:t>Consumers/online shoppers, web browsers</a:t>
            </a:r>
          </a:p>
          <a:p>
            <a:r>
              <a:rPr lang="en-US" baseline="0" dirty="0" smtClean="0"/>
              <a:t>Businesses (don’t want competitors spying on their moves –) patent databases’ access.</a:t>
            </a:r>
            <a:endParaRPr lang="en-US" dirty="0"/>
          </a:p>
        </p:txBody>
      </p:sp>
      <p:sp>
        <p:nvSpPr>
          <p:cNvPr id="4" name="Slide Number Placeholder 3"/>
          <p:cNvSpPr>
            <a:spLocks noGrp="1"/>
          </p:cNvSpPr>
          <p:nvPr>
            <p:ph type="sldNum" sz="quarter" idx="10"/>
          </p:nvPr>
        </p:nvSpPr>
        <p:spPr/>
        <p:txBody>
          <a:bodyPr/>
          <a:lstStyle/>
          <a:p>
            <a:fld id="{03EA1483-8320-45A8-9E5E-F9B0187F8609}" type="slidenum">
              <a:rPr lang="en-US" smtClean="0">
                <a:solidFill>
                  <a:prstClr val="black"/>
                </a:solidFill>
              </a:rPr>
              <a:pPr/>
              <a:t>5</a:t>
            </a:fld>
            <a:endParaRPr lang="en-US">
              <a:solidFill>
                <a:prstClr val="black"/>
              </a:solidFill>
            </a:endParaRPr>
          </a:p>
        </p:txBody>
      </p:sp>
      <p:pic>
        <p:nvPicPr>
          <p:cNvPr id="5" name="Picture 4"/>
          <p:cNvPicPr>
            <a:picLocks noChangeAspect="1"/>
          </p:cNvPicPr>
          <p:nvPr/>
        </p:nvPicPr>
        <p:blipFill>
          <a:blip r:embed="rId3"/>
          <a:stretch>
            <a:fillRect/>
          </a:stretch>
        </p:blipFill>
        <p:spPr>
          <a:xfrm>
            <a:off x="685800" y="5340494"/>
            <a:ext cx="5485714" cy="3573319"/>
          </a:xfrm>
          <a:prstGeom prst="rect">
            <a:avLst/>
          </a:prstGeom>
        </p:spPr>
      </p:pic>
    </p:spTree>
    <p:extLst>
      <p:ext uri="{BB962C8B-B14F-4D97-AF65-F5344CB8AC3E}">
        <p14:creationId xmlns:p14="http://schemas.microsoft.com/office/powerpoint/2010/main" val="32698594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03FAB611-C225-4BEF-8572-34B97DE92DD0}" type="slidenum">
              <a:rPr lang="en-US" smtClean="0"/>
              <a:pPr/>
              <a:t>50</a:t>
            </a:fld>
            <a:endParaRPr lang="en-US"/>
          </a:p>
        </p:txBody>
      </p:sp>
      <p:pic>
        <p:nvPicPr>
          <p:cNvPr id="5" name="Picture 4"/>
          <p:cNvPicPr>
            <a:picLocks noChangeAspect="1"/>
          </p:cNvPicPr>
          <p:nvPr/>
        </p:nvPicPr>
        <p:blipFill>
          <a:blip r:embed="rId3"/>
          <a:stretch>
            <a:fillRect/>
          </a:stretch>
        </p:blipFill>
        <p:spPr>
          <a:xfrm>
            <a:off x="686143" y="4343400"/>
            <a:ext cx="5485714" cy="2322581"/>
          </a:xfrm>
          <a:prstGeom prst="rect">
            <a:avLst/>
          </a:prstGeom>
        </p:spPr>
      </p:pic>
      <p:pic>
        <p:nvPicPr>
          <p:cNvPr id="6" name="Picture 5"/>
          <p:cNvPicPr>
            <a:picLocks noChangeAspect="1"/>
          </p:cNvPicPr>
          <p:nvPr/>
        </p:nvPicPr>
        <p:blipFill>
          <a:blip r:embed="rId4"/>
          <a:stretch>
            <a:fillRect/>
          </a:stretch>
        </p:blipFill>
        <p:spPr>
          <a:xfrm>
            <a:off x="686143" y="7315200"/>
            <a:ext cx="5485714" cy="1072219"/>
          </a:xfrm>
          <a:prstGeom prst="rect">
            <a:avLst/>
          </a:prstGeom>
        </p:spPr>
      </p:pic>
    </p:spTree>
    <p:extLst>
      <p:ext uri="{BB962C8B-B14F-4D97-AF65-F5344CB8AC3E}">
        <p14:creationId xmlns:p14="http://schemas.microsoft.com/office/powerpoint/2010/main" val="37309216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03FAB611-C225-4BEF-8572-34B97DE92DD0}" type="slidenum">
              <a:rPr lang="en-US" smtClean="0"/>
              <a:pPr/>
              <a:t>51</a:t>
            </a:fld>
            <a:endParaRPr lang="en-US"/>
          </a:p>
        </p:txBody>
      </p:sp>
      <p:pic>
        <p:nvPicPr>
          <p:cNvPr id="5" name="Picture 4"/>
          <p:cNvPicPr>
            <a:picLocks noChangeAspect="1"/>
          </p:cNvPicPr>
          <p:nvPr/>
        </p:nvPicPr>
        <p:blipFill>
          <a:blip r:embed="rId3"/>
          <a:stretch>
            <a:fillRect/>
          </a:stretch>
        </p:blipFill>
        <p:spPr>
          <a:xfrm>
            <a:off x="686143" y="4724400"/>
            <a:ext cx="5485714" cy="2322581"/>
          </a:xfrm>
          <a:prstGeom prst="rect">
            <a:avLst/>
          </a:prstGeom>
        </p:spPr>
      </p:pic>
    </p:spTree>
    <p:extLst>
      <p:ext uri="{BB962C8B-B14F-4D97-AF65-F5344CB8AC3E}">
        <p14:creationId xmlns:p14="http://schemas.microsoft.com/office/powerpoint/2010/main" val="23847655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FAB611-C225-4BEF-8572-34B97DE92DD0}" type="slidenum">
              <a:rPr lang="en-US" smtClean="0"/>
              <a:pPr/>
              <a:t>52</a:t>
            </a:fld>
            <a:endParaRPr lang="en-US"/>
          </a:p>
        </p:txBody>
      </p:sp>
    </p:spTree>
    <p:extLst>
      <p:ext uri="{BB962C8B-B14F-4D97-AF65-F5344CB8AC3E}">
        <p14:creationId xmlns:p14="http://schemas.microsoft.com/office/powerpoint/2010/main" val="11010014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03FAB611-C225-4BEF-8572-34B97DE92DD0}" type="slidenum">
              <a:rPr lang="en-US" smtClean="0"/>
              <a:pPr/>
              <a:t>53</a:t>
            </a:fld>
            <a:endParaRPr lang="en-US"/>
          </a:p>
        </p:txBody>
      </p:sp>
      <p:pic>
        <p:nvPicPr>
          <p:cNvPr id="5" name="Picture 4"/>
          <p:cNvPicPr>
            <a:picLocks noChangeAspect="1"/>
          </p:cNvPicPr>
          <p:nvPr/>
        </p:nvPicPr>
        <p:blipFill>
          <a:blip r:embed="rId3"/>
          <a:stretch>
            <a:fillRect/>
          </a:stretch>
        </p:blipFill>
        <p:spPr>
          <a:xfrm>
            <a:off x="686143" y="4800600"/>
            <a:ext cx="5485714" cy="2858655"/>
          </a:xfrm>
          <a:prstGeom prst="rect">
            <a:avLst/>
          </a:prstGeom>
        </p:spPr>
      </p:pic>
    </p:spTree>
    <p:extLst>
      <p:ext uri="{BB962C8B-B14F-4D97-AF65-F5344CB8AC3E}">
        <p14:creationId xmlns:p14="http://schemas.microsoft.com/office/powerpoint/2010/main" val="16269246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-connect</a:t>
            </a:r>
            <a:r>
              <a:rPr lang="en-US" baseline="0" dirty="0"/>
              <a:t> to servers over Tor to hide which servers users are connecting to; i.e. Pond server is a Tor hidden service.</a:t>
            </a:r>
          </a:p>
          <a:p>
            <a:r>
              <a:rPr lang="en-US" baseline="0" dirty="0"/>
              <a:t>-all messaged are padded to 16KB to keep traffic profile constant</a:t>
            </a:r>
          </a:p>
          <a:p>
            <a:r>
              <a:rPr lang="en-US" baseline="0" dirty="0"/>
              <a:t>-users connect periodically (according to exponential distribution) to send and receive messages</a:t>
            </a:r>
          </a:p>
          <a:p>
            <a:r>
              <a:rPr lang="en-US" baseline="0" dirty="0"/>
              <a:t>-sending/receiving messages should look like randomly timed connections over Tor with identical traffic profiles</a:t>
            </a:r>
          </a:p>
          <a:p>
            <a:r>
              <a:rPr lang="en-US" baseline="0" dirty="0"/>
              <a:t>-Message encryption is similar to OTR protocol (but with important differences to prevent info leakage)</a:t>
            </a:r>
          </a:p>
          <a:p>
            <a:r>
              <a:rPr lang="en-US" baseline="0" dirty="0"/>
              <a:t>-spam avoided through use of group signatures (for a server to deliver a message to a user, the message must be signed by the user's group, but unclear which member of group did the signing)</a:t>
            </a:r>
          </a:p>
          <a:p>
            <a:r>
              <a:rPr lang="en-US" baseline="0" dirty="0"/>
              <a:t>-lots more details left out ....</a:t>
            </a:r>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03FAB611-C225-4BEF-8572-34B97DE92DD0}" type="slidenum">
              <a:rPr lang="en-US" smtClean="0"/>
              <a:pPr/>
              <a:t>57</a:t>
            </a:fld>
            <a:endParaRPr lang="en-US"/>
          </a:p>
        </p:txBody>
      </p:sp>
    </p:spTree>
    <p:extLst>
      <p:ext uri="{BB962C8B-B14F-4D97-AF65-F5344CB8AC3E}">
        <p14:creationId xmlns:p14="http://schemas.microsoft.com/office/powerpoint/2010/main" val="1511152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pic>
        <p:nvPicPr>
          <p:cNvPr id="6" name="Picture 5"/>
          <p:cNvPicPr>
            <a:picLocks noChangeAspect="1"/>
          </p:cNvPicPr>
          <p:nvPr/>
        </p:nvPicPr>
        <p:blipFill>
          <a:blip r:embed="rId3"/>
          <a:stretch>
            <a:fillRect/>
          </a:stretch>
        </p:blipFill>
        <p:spPr>
          <a:xfrm>
            <a:off x="686486" y="4953000"/>
            <a:ext cx="5485714" cy="2143992"/>
          </a:xfrm>
          <a:prstGeom prst="rect">
            <a:avLst/>
          </a:prstGeom>
        </p:spPr>
      </p:pic>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03FAB611-C225-4BEF-8572-34B97DE92DD0}" type="slidenum">
              <a:rPr lang="en-US" smtClean="0"/>
              <a:pPr/>
              <a:t>6</a:t>
            </a:fld>
            <a:endParaRPr lang="en-US"/>
          </a:p>
        </p:txBody>
      </p:sp>
    </p:spTree>
    <p:extLst>
      <p:ext uri="{BB962C8B-B14F-4D97-AF65-F5344CB8AC3E}">
        <p14:creationId xmlns:p14="http://schemas.microsoft.com/office/powerpoint/2010/main" val="1625180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FAB611-C225-4BEF-8572-34B97DE92DD0}" type="slidenum">
              <a:rPr lang="en-US" smtClean="0"/>
              <a:pPr/>
              <a:t>7</a:t>
            </a:fld>
            <a:endParaRPr lang="en-US"/>
          </a:p>
        </p:txBody>
      </p:sp>
    </p:spTree>
    <p:extLst>
      <p:ext uri="{BB962C8B-B14F-4D97-AF65-F5344CB8AC3E}">
        <p14:creationId xmlns:p14="http://schemas.microsoft.com/office/powerpoint/2010/main" val="3857359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pic>
        <p:nvPicPr>
          <p:cNvPr id="5" name="Picture 4"/>
          <p:cNvPicPr>
            <a:picLocks noChangeAspect="1"/>
          </p:cNvPicPr>
          <p:nvPr/>
        </p:nvPicPr>
        <p:blipFill>
          <a:blip r:embed="rId3"/>
          <a:stretch>
            <a:fillRect/>
          </a:stretch>
        </p:blipFill>
        <p:spPr>
          <a:xfrm>
            <a:off x="686486" y="4640453"/>
            <a:ext cx="5485714" cy="3931253"/>
          </a:xfrm>
          <a:prstGeom prst="rect">
            <a:avLst/>
          </a:prstGeom>
        </p:spPr>
      </p:pic>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03FAB611-C225-4BEF-8572-34B97DE92DD0}" type="slidenum">
              <a:rPr lang="en-US" smtClean="0"/>
              <a:pPr/>
              <a:t>8</a:t>
            </a:fld>
            <a:endParaRPr lang="en-US"/>
          </a:p>
        </p:txBody>
      </p:sp>
    </p:spTree>
    <p:extLst>
      <p:ext uri="{BB962C8B-B14F-4D97-AF65-F5344CB8AC3E}">
        <p14:creationId xmlns:p14="http://schemas.microsoft.com/office/powerpoint/2010/main" val="4232960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pic>
        <p:nvPicPr>
          <p:cNvPr id="5" name="Picture 4"/>
          <p:cNvPicPr>
            <a:picLocks noChangeAspect="1"/>
          </p:cNvPicPr>
          <p:nvPr/>
        </p:nvPicPr>
        <p:blipFill>
          <a:blip r:embed="rId3"/>
          <a:stretch>
            <a:fillRect/>
          </a:stretch>
        </p:blipFill>
        <p:spPr>
          <a:xfrm>
            <a:off x="685800" y="4792553"/>
            <a:ext cx="5485714" cy="1608247"/>
          </a:xfrm>
          <a:prstGeom prst="rect">
            <a:avLst/>
          </a:prstGeom>
        </p:spPr>
      </p:pic>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03FAB611-C225-4BEF-8572-34B97DE92DD0}" type="slidenum">
              <a:rPr lang="en-US" smtClean="0"/>
              <a:pPr/>
              <a:t>9</a:t>
            </a:fld>
            <a:endParaRPr lang="en-US"/>
          </a:p>
        </p:txBody>
      </p:sp>
    </p:spTree>
    <p:extLst>
      <p:ext uri="{BB962C8B-B14F-4D97-AF65-F5344CB8AC3E}">
        <p14:creationId xmlns:p14="http://schemas.microsoft.com/office/powerpoint/2010/main" val="4046776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FFFFFF">
            <a:alpha val="0"/>
          </a:srgbClr>
        </a:solidFill>
        <a:effectLst/>
      </p:bgPr>
    </p:bg>
    <p:spTree>
      <p:nvGrpSpPr>
        <p:cNvPr id="1" name=""/>
        <p:cNvGrpSpPr/>
        <p:nvPr/>
      </p:nvGrpSpPr>
      <p:grpSpPr>
        <a:xfrm>
          <a:off x="0" y="0"/>
          <a:ext cx="0" cy="0"/>
          <a:chOff x="0" y="0"/>
          <a:chExt cx="0" cy="0"/>
        </a:xfrm>
      </p:grpSpPr>
      <p:sp>
        <p:nvSpPr>
          <p:cNvPr id="11" name="Rectangle 10"/>
          <p:cNvSpPr/>
          <p:nvPr userDrawn="1"/>
        </p:nvSpPr>
        <p:spPr>
          <a:xfrm>
            <a:off x="0" y="5181600"/>
            <a:ext cx="9144000" cy="1676400"/>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odyPr>
          <a:lstStyle>
            <a:lvl1pPr algn="l">
              <a:defRPr sz="4700" b="1"/>
            </a:lvl1pPr>
          </a:lstStyle>
          <a:p>
            <a:r>
              <a:rPr kumimoji="0" lang="en-US" dirty="0" smtClean="0"/>
              <a:t>Click to edit Master title style</a:t>
            </a:r>
            <a:endParaRPr kumimoji="0" lang="en-US" dirty="0"/>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en-US" smtClean="0"/>
              <a:t>Click to edit Master subtitle style</a:t>
            </a:r>
            <a:endParaRPr kumimoji="0" lang="en-US"/>
          </a:p>
        </p:txBody>
      </p:sp>
      <p:sp>
        <p:nvSpPr>
          <p:cNvPr id="4" name="Date Placeholder 3"/>
          <p:cNvSpPr>
            <a:spLocks noGrp="1"/>
          </p:cNvSpPr>
          <p:nvPr>
            <p:ph type="dt" sz="half" idx="10"/>
          </p:nvPr>
        </p:nvSpPr>
        <p:spPr/>
        <p:txBody>
          <a:bodyPr/>
          <a:lstStyle/>
          <a:p>
            <a:fld id="{AD44A2C8-67E4-BB46-B0F4-D310DBC8CA29}" type="datetime1">
              <a:rPr lang="en-US" smtClean="0">
                <a:solidFill>
                  <a:prstClr val="white">
                    <a:tint val="95000"/>
                  </a:prstClr>
                </a:solidFill>
              </a:rPr>
              <a:t>4/13/16</a:t>
            </a:fld>
            <a:endParaRPr lang="en-US">
              <a:solidFill>
                <a:prstClr val="white">
                  <a:tint val="95000"/>
                </a:prstClr>
              </a:solidFill>
            </a:endParaRPr>
          </a:p>
        </p:txBody>
      </p:sp>
      <p:sp>
        <p:nvSpPr>
          <p:cNvPr id="5" name="Footer Placeholder 4"/>
          <p:cNvSpPr>
            <a:spLocks noGrp="1"/>
          </p:cNvSpPr>
          <p:nvPr>
            <p:ph type="ftr" sz="quarter" idx="11"/>
          </p:nvPr>
        </p:nvSpPr>
        <p:spPr/>
        <p:txBody>
          <a:bodyPr/>
          <a:lstStyle/>
          <a:p>
            <a:endParaRPr lang="en-US">
              <a:solidFill>
                <a:prstClr val="white">
                  <a:tint val="95000"/>
                </a:prstClr>
              </a:solidFill>
            </a:endParaRPr>
          </a:p>
        </p:txBody>
      </p:sp>
      <p:sp>
        <p:nvSpPr>
          <p:cNvPr id="6" name="Slide Number Placeholder 5"/>
          <p:cNvSpPr>
            <a:spLocks noGrp="1"/>
          </p:cNvSpPr>
          <p:nvPr>
            <p:ph type="sldNum" sz="quarter" idx="12"/>
          </p:nvPr>
        </p:nvSpPr>
        <p:spPr>
          <a:xfrm>
            <a:off x="8204396" y="6476999"/>
            <a:ext cx="733864" cy="274320"/>
          </a:xfrm>
          <a:prstGeom prst="rect">
            <a:avLst/>
          </a:prstGeom>
        </p:spPr>
        <p:txBody>
          <a:bodyPr/>
          <a:lstStyle/>
          <a:p>
            <a:fld id="{57AC614B-1432-4E95-99AD-A6EFF09860FE}" type="slidenum">
              <a:rPr lang="en-US" smtClean="0">
                <a:solidFill>
                  <a:prstClr val="white">
                    <a:tint val="95000"/>
                  </a:prstClr>
                </a:solidFill>
              </a:rPr>
              <a:pPr/>
              <a:t>‹#›</a:t>
            </a:fld>
            <a:endParaRPr lang="en-US">
              <a:solidFill>
                <a:prstClr val="white">
                  <a:tint val="95000"/>
                </a:prstClr>
              </a:solidFill>
            </a:endParaRPr>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759663598"/>
      </p:ext>
    </p:extLst>
  </p:cSld>
  <p:clrMapOvr>
    <a:overrideClrMapping bg1="dk1" tx1="lt1" bg2="dk2" tx2="lt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FA353EA-4BD3-1D4B-880C-EAC0E5DEECFA}" type="datetime1">
              <a:rPr lang="en-US" smtClean="0">
                <a:solidFill>
                  <a:prstClr val="black">
                    <a:tint val="95000"/>
                  </a:prstClr>
                </a:solidFill>
              </a:rPr>
              <a:t>4/13/16</a:t>
            </a:fld>
            <a:endParaRPr lang="en-US">
              <a:solidFill>
                <a:prstClr val="black">
                  <a:tint val="95000"/>
                </a:prstClr>
              </a:solidFill>
            </a:endParaRPr>
          </a:p>
        </p:txBody>
      </p:sp>
      <p:sp>
        <p:nvSpPr>
          <p:cNvPr id="5" name="Footer Placeholder 4"/>
          <p:cNvSpPr>
            <a:spLocks noGrp="1"/>
          </p:cNvSpPr>
          <p:nvPr>
            <p:ph type="ftr" sz="quarter" idx="11"/>
          </p:nvPr>
        </p:nvSpPr>
        <p:spPr/>
        <p:txBody>
          <a:bodyPr/>
          <a:lstStyle/>
          <a:p>
            <a:endParaRPr lang="en-US">
              <a:solidFill>
                <a:prstClr val="black">
                  <a:tint val="95000"/>
                </a:prstClr>
              </a:solidFill>
            </a:endParaRPr>
          </a:p>
        </p:txBody>
      </p:sp>
      <p:sp>
        <p:nvSpPr>
          <p:cNvPr id="6" name="Slide Number Placeholder 5"/>
          <p:cNvSpPr>
            <a:spLocks noGrp="1"/>
          </p:cNvSpPr>
          <p:nvPr>
            <p:ph type="sldNum" sz="quarter" idx="12"/>
          </p:nvPr>
        </p:nvSpPr>
        <p:spPr>
          <a:xfrm>
            <a:off x="8204396" y="6476999"/>
            <a:ext cx="733864" cy="274320"/>
          </a:xfrm>
          <a:prstGeom prst="rect">
            <a:avLst/>
          </a:prstGeom>
        </p:spPr>
        <p:txBody>
          <a:bodyPr/>
          <a:lstStyle/>
          <a:p>
            <a:fld id="{57AC614B-1432-4E95-99AD-A6EFF09860FE}"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3869231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Vertical Title 1"/>
          <p:cNvSpPr>
            <a:spLocks noGrp="1"/>
          </p:cNvSpPr>
          <p:nvPr>
            <p:ph type="title" orient="vert"/>
          </p:nvPr>
        </p:nvSpPr>
        <p:spPr>
          <a:xfrm>
            <a:off x="6781800" y="274640"/>
            <a:ext cx="19050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304800"/>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3A8E2ED-E4AD-0043-A94E-EF3D794D8CBF}" type="datetime1">
              <a:rPr lang="en-US" smtClean="0">
                <a:solidFill>
                  <a:prstClr val="black">
                    <a:tint val="95000"/>
                  </a:prstClr>
                </a:solidFill>
              </a:rPr>
              <a:t>4/13/16</a:t>
            </a:fld>
            <a:endParaRPr lang="en-US">
              <a:solidFill>
                <a:prstClr val="black">
                  <a:tint val="95000"/>
                </a:prstClr>
              </a:solidFill>
            </a:endParaRPr>
          </a:p>
        </p:txBody>
      </p:sp>
      <p:sp>
        <p:nvSpPr>
          <p:cNvPr id="5" name="Footer Placeholder 4"/>
          <p:cNvSpPr>
            <a:spLocks noGrp="1"/>
          </p:cNvSpPr>
          <p:nvPr>
            <p:ph type="ftr" sz="quarter" idx="11"/>
          </p:nvPr>
        </p:nvSpPr>
        <p:spPr>
          <a:xfrm>
            <a:off x="2640597" y="6377459"/>
            <a:ext cx="3836404" cy="365125"/>
          </a:xfrm>
        </p:spPr>
        <p:txBody>
          <a:bodyPr/>
          <a:lstStyle/>
          <a:p>
            <a:endParaRPr lang="en-US">
              <a:solidFill>
                <a:prstClr val="black">
                  <a:tint val="95000"/>
                </a:prstClr>
              </a:solidFill>
            </a:endParaRPr>
          </a:p>
        </p:txBody>
      </p:sp>
      <p:sp>
        <p:nvSpPr>
          <p:cNvPr id="6" name="Slide Number Placeholder 5"/>
          <p:cNvSpPr>
            <a:spLocks noGrp="1"/>
          </p:cNvSpPr>
          <p:nvPr>
            <p:ph type="sldNum" sz="quarter" idx="12"/>
          </p:nvPr>
        </p:nvSpPr>
        <p:spPr>
          <a:xfrm>
            <a:off x="8204396" y="6476999"/>
            <a:ext cx="733864" cy="274320"/>
          </a:xfrm>
          <a:prstGeom prst="rect">
            <a:avLst/>
          </a:prstGeom>
        </p:spPr>
        <p:txBody>
          <a:bodyPr/>
          <a:lstStyle/>
          <a:p>
            <a:fld id="{57AC614B-1432-4E95-99AD-A6EFF09860FE}"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2289357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Rectangle 8"/>
          <p:cNvSpPr/>
          <p:nvPr userDrawn="1"/>
        </p:nvSpPr>
        <p:spPr>
          <a:xfrm>
            <a:off x="0" y="0"/>
            <a:ext cx="9144000" cy="1447800"/>
          </a:xfrm>
          <a:prstGeom prst="rect">
            <a:avLst/>
          </a:prstGeom>
          <a:ln>
            <a:noFill/>
          </a:ln>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457200" y="155448"/>
            <a:ext cx="8229600" cy="1252728"/>
          </a:xfrm>
        </p:spPr>
        <p:txBody>
          <a:bodyPr>
            <a:scene3d>
              <a:camera prst="orthographicFront"/>
              <a:lightRig rig="threePt" dir="t">
                <a:rot lat="0" lon="0" rev="4800000"/>
              </a:lightRig>
            </a:scene3d>
            <a:sp3d prstMaterial="matte"/>
          </a:bodyPr>
          <a:lstStyle>
            <a:lvl1pPr>
              <a:defRPr>
                <a:solidFill>
                  <a:srgbClr val="FFCC33"/>
                </a:solidFill>
              </a:defRPr>
            </a:lvl1pPr>
          </a:lstStyle>
          <a:p>
            <a:r>
              <a:rPr kumimoji="0" lang="en-US" dirty="0" smtClean="0"/>
              <a:t>Click to edit Master title style</a:t>
            </a:r>
            <a:endParaRPr kumimoji="0" lang="en-US" dirty="0"/>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016BC25-449E-0245-B0A0-B38E44388EB2}" type="datetime1">
              <a:rPr lang="en-US" smtClean="0">
                <a:solidFill>
                  <a:prstClr val="black">
                    <a:tint val="95000"/>
                  </a:prstClr>
                </a:solidFill>
              </a:rPr>
              <a:t>4/13/16</a:t>
            </a:fld>
            <a:endParaRPr lang="en-US">
              <a:solidFill>
                <a:prstClr val="black">
                  <a:tint val="95000"/>
                </a:prstClr>
              </a:solidFill>
            </a:endParaRPr>
          </a:p>
        </p:txBody>
      </p:sp>
      <p:sp>
        <p:nvSpPr>
          <p:cNvPr id="5" name="Footer Placeholder 4"/>
          <p:cNvSpPr>
            <a:spLocks noGrp="1"/>
          </p:cNvSpPr>
          <p:nvPr>
            <p:ph type="ftr" sz="quarter" idx="11"/>
          </p:nvPr>
        </p:nvSpPr>
        <p:spPr/>
        <p:txBody>
          <a:bodyPr/>
          <a:lstStyle/>
          <a:p>
            <a:endParaRPr lang="en-US">
              <a:solidFill>
                <a:prstClr val="black">
                  <a:tint val="95000"/>
                </a:prstClr>
              </a:solidFill>
            </a:endParaRPr>
          </a:p>
        </p:txBody>
      </p:sp>
    </p:spTree>
    <p:extLst>
      <p:ext uri="{BB962C8B-B14F-4D97-AF65-F5344CB8AC3E}">
        <p14:creationId xmlns:p14="http://schemas.microsoft.com/office/powerpoint/2010/main" val="1869448596"/>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EF5761E2-AF37-1440-9431-5898029DCCD9}" type="datetime1">
              <a:rPr lang="en-US" smtClean="0">
                <a:solidFill>
                  <a:prstClr val="white">
                    <a:tint val="95000"/>
                  </a:prstClr>
                </a:solidFill>
              </a:rPr>
              <a:t>4/13/16</a:t>
            </a:fld>
            <a:endParaRPr lang="en-US">
              <a:solidFill>
                <a:prstClr val="white">
                  <a:tint val="95000"/>
                </a:prstClr>
              </a:solidFill>
            </a:endParaRPr>
          </a:p>
        </p:txBody>
      </p:sp>
      <p:sp>
        <p:nvSpPr>
          <p:cNvPr id="5" name="Footer Placeholder 4"/>
          <p:cNvSpPr>
            <a:spLocks noGrp="1"/>
          </p:cNvSpPr>
          <p:nvPr>
            <p:ph type="ftr" sz="quarter" idx="11"/>
          </p:nvPr>
        </p:nvSpPr>
        <p:spPr/>
        <p:txBody>
          <a:bodyPr/>
          <a:lstStyle/>
          <a:p>
            <a:endParaRPr lang="en-US">
              <a:solidFill>
                <a:prstClr val="white">
                  <a:tint val="95000"/>
                </a:prstClr>
              </a:solidFill>
            </a:endParaRPr>
          </a:p>
        </p:txBody>
      </p:sp>
      <p:sp>
        <p:nvSpPr>
          <p:cNvPr id="6" name="Slide Number Placeholder 5"/>
          <p:cNvSpPr>
            <a:spLocks noGrp="1"/>
          </p:cNvSpPr>
          <p:nvPr>
            <p:ph type="sldNum" sz="quarter" idx="12"/>
          </p:nvPr>
        </p:nvSpPr>
        <p:spPr>
          <a:xfrm>
            <a:off x="8204396" y="6476999"/>
            <a:ext cx="733864" cy="274320"/>
          </a:xfrm>
          <a:prstGeom prst="rect">
            <a:avLst/>
          </a:prstGeom>
        </p:spPr>
        <p:txBody>
          <a:bodyPr/>
          <a:lstStyle/>
          <a:p>
            <a:fld id="{57AC614B-1432-4E95-99AD-A6EFF09860FE}" type="slidenum">
              <a:rPr lang="en-US" smtClean="0">
                <a:solidFill>
                  <a:prstClr val="white">
                    <a:tint val="95000"/>
                  </a:prstClr>
                </a:solidFill>
              </a:rPr>
              <a:pPr/>
              <a:t>‹#›</a:t>
            </a:fld>
            <a:endParaRPr lang="en-US">
              <a:solidFill>
                <a:prstClr val="white">
                  <a:tint val="95000"/>
                </a:prstClr>
              </a:solidFill>
            </a:endParaRPr>
          </a:p>
        </p:txBody>
      </p:sp>
    </p:spTree>
    <p:extLst>
      <p:ext uri="{BB962C8B-B14F-4D97-AF65-F5344CB8AC3E}">
        <p14:creationId xmlns:p14="http://schemas.microsoft.com/office/powerpoint/2010/main" val="3157905312"/>
      </p:ext>
    </p:extLst>
  </p:cSld>
  <p:clrMapOvr>
    <a:overrideClrMapping bg1="dk1" tx1="lt1" bg2="dk2" tx2="lt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9CB7A7B8-EC8A-C54B-A7DE-4D2FE3441FA6}" type="datetime1">
              <a:rPr lang="en-US" smtClean="0">
                <a:solidFill>
                  <a:prstClr val="black">
                    <a:tint val="95000"/>
                  </a:prstClr>
                </a:solidFill>
              </a:rPr>
              <a:t>4/13/16</a:t>
            </a:fld>
            <a:endParaRPr lang="en-US">
              <a:solidFill>
                <a:prstClr val="black">
                  <a:tint val="95000"/>
                </a:prstClr>
              </a:solidFill>
            </a:endParaRPr>
          </a:p>
        </p:txBody>
      </p:sp>
      <p:sp>
        <p:nvSpPr>
          <p:cNvPr id="6" name="Footer Placeholder 5"/>
          <p:cNvSpPr>
            <a:spLocks noGrp="1"/>
          </p:cNvSpPr>
          <p:nvPr>
            <p:ph type="ftr" sz="quarter" idx="11"/>
          </p:nvPr>
        </p:nvSpPr>
        <p:spPr/>
        <p:txBody>
          <a:bodyPr/>
          <a:lstStyle/>
          <a:p>
            <a:endParaRPr lang="en-US">
              <a:solidFill>
                <a:prstClr val="black">
                  <a:tint val="95000"/>
                </a:prstClr>
              </a:solidFill>
            </a:endParaRPr>
          </a:p>
        </p:txBody>
      </p:sp>
      <p:sp>
        <p:nvSpPr>
          <p:cNvPr id="7" name="Slide Number Placeholder 6"/>
          <p:cNvSpPr>
            <a:spLocks noGrp="1"/>
          </p:cNvSpPr>
          <p:nvPr>
            <p:ph type="sldNum" sz="quarter" idx="12"/>
          </p:nvPr>
        </p:nvSpPr>
        <p:spPr>
          <a:xfrm>
            <a:off x="8204396" y="6476999"/>
            <a:ext cx="733864" cy="274320"/>
          </a:xfrm>
          <a:prstGeom prst="rect">
            <a:avLst/>
          </a:prstGeom>
        </p:spPr>
        <p:txBody>
          <a:bodyPr/>
          <a:lstStyle/>
          <a:p>
            <a:fld id="{57AC614B-1432-4E95-99AD-A6EFF09860FE}"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520072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en-US" smtClean="0"/>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en-US" smtClean="0"/>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E7A32887-DC6E-6A46-BC66-812413423C2E}" type="datetime1">
              <a:rPr lang="en-US" smtClean="0">
                <a:solidFill>
                  <a:prstClr val="black">
                    <a:tint val="95000"/>
                  </a:prstClr>
                </a:solidFill>
              </a:rPr>
              <a:t>4/13/16</a:t>
            </a:fld>
            <a:endParaRPr lang="en-US">
              <a:solidFill>
                <a:prstClr val="black">
                  <a:tint val="95000"/>
                </a:prstClr>
              </a:solidFill>
            </a:endParaRPr>
          </a:p>
        </p:txBody>
      </p:sp>
      <p:sp>
        <p:nvSpPr>
          <p:cNvPr id="8" name="Footer Placeholder 7"/>
          <p:cNvSpPr>
            <a:spLocks noGrp="1"/>
          </p:cNvSpPr>
          <p:nvPr>
            <p:ph type="ftr" sz="quarter" idx="11"/>
          </p:nvPr>
        </p:nvSpPr>
        <p:spPr/>
        <p:txBody>
          <a:bodyPr/>
          <a:lstStyle/>
          <a:p>
            <a:endParaRPr lang="en-US">
              <a:solidFill>
                <a:prstClr val="black">
                  <a:tint val="95000"/>
                </a:prstClr>
              </a:solidFill>
            </a:endParaRPr>
          </a:p>
        </p:txBody>
      </p:sp>
      <p:sp>
        <p:nvSpPr>
          <p:cNvPr id="9" name="Slide Number Placeholder 8"/>
          <p:cNvSpPr>
            <a:spLocks noGrp="1"/>
          </p:cNvSpPr>
          <p:nvPr>
            <p:ph type="sldNum" sz="quarter" idx="12"/>
          </p:nvPr>
        </p:nvSpPr>
        <p:spPr>
          <a:xfrm>
            <a:off x="8204396" y="6476999"/>
            <a:ext cx="733864" cy="274320"/>
          </a:xfrm>
          <a:prstGeom prst="rect">
            <a:avLst/>
          </a:prstGeom>
        </p:spPr>
        <p:txBody>
          <a:bodyPr/>
          <a:lstStyle/>
          <a:p>
            <a:fld id="{57AC614B-1432-4E95-99AD-A6EFF09860FE}"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312709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4C4B11BE-86E2-5E40-B27D-EB26DD28CA56}" type="datetime1">
              <a:rPr lang="en-US" smtClean="0">
                <a:solidFill>
                  <a:prstClr val="black">
                    <a:tint val="95000"/>
                  </a:prstClr>
                </a:solidFill>
              </a:rPr>
              <a:t>4/13/16</a:t>
            </a:fld>
            <a:endParaRPr lang="en-US">
              <a:solidFill>
                <a:prstClr val="black">
                  <a:tint val="95000"/>
                </a:prstClr>
              </a:solidFill>
            </a:endParaRPr>
          </a:p>
        </p:txBody>
      </p:sp>
      <p:sp>
        <p:nvSpPr>
          <p:cNvPr id="4" name="Footer Placeholder 3"/>
          <p:cNvSpPr>
            <a:spLocks noGrp="1"/>
          </p:cNvSpPr>
          <p:nvPr>
            <p:ph type="ftr" sz="quarter" idx="11"/>
          </p:nvPr>
        </p:nvSpPr>
        <p:spPr/>
        <p:txBody>
          <a:bodyPr/>
          <a:lstStyle/>
          <a:p>
            <a:endParaRPr lang="en-US">
              <a:solidFill>
                <a:prstClr val="black">
                  <a:tint val="95000"/>
                </a:prstClr>
              </a:solidFill>
            </a:endParaRPr>
          </a:p>
        </p:txBody>
      </p:sp>
      <p:sp>
        <p:nvSpPr>
          <p:cNvPr id="5" name="Slide Number Placeholder 4"/>
          <p:cNvSpPr>
            <a:spLocks noGrp="1"/>
          </p:cNvSpPr>
          <p:nvPr>
            <p:ph type="sldNum" sz="quarter" idx="12"/>
          </p:nvPr>
        </p:nvSpPr>
        <p:spPr>
          <a:xfrm>
            <a:off x="8204396" y="6476999"/>
            <a:ext cx="733864" cy="274320"/>
          </a:xfrm>
          <a:prstGeom prst="rect">
            <a:avLst/>
          </a:prstGeom>
        </p:spPr>
        <p:txBody>
          <a:bodyPr/>
          <a:lstStyle/>
          <a:p>
            <a:fld id="{57AC614B-1432-4E95-99AD-A6EFF09860FE}"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2525705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72B1B7-520C-154D-9B7D-6ADBA9EEE582}" type="datetime1">
              <a:rPr lang="en-US" smtClean="0">
                <a:solidFill>
                  <a:prstClr val="black">
                    <a:tint val="95000"/>
                  </a:prstClr>
                </a:solidFill>
              </a:rPr>
              <a:t>4/13/16</a:t>
            </a:fld>
            <a:endParaRPr lang="en-US">
              <a:solidFill>
                <a:prstClr val="black">
                  <a:tint val="95000"/>
                </a:prstClr>
              </a:solidFill>
            </a:endParaRPr>
          </a:p>
        </p:txBody>
      </p:sp>
      <p:sp>
        <p:nvSpPr>
          <p:cNvPr id="3" name="Footer Placeholder 2"/>
          <p:cNvSpPr>
            <a:spLocks noGrp="1"/>
          </p:cNvSpPr>
          <p:nvPr>
            <p:ph type="ftr" sz="quarter" idx="11"/>
          </p:nvPr>
        </p:nvSpPr>
        <p:spPr/>
        <p:txBody>
          <a:bodyPr/>
          <a:lstStyle/>
          <a:p>
            <a:endParaRPr lang="en-US">
              <a:solidFill>
                <a:prstClr val="black">
                  <a:tint val="95000"/>
                </a:prstClr>
              </a:solidFill>
            </a:endParaRPr>
          </a:p>
        </p:txBody>
      </p:sp>
      <p:sp>
        <p:nvSpPr>
          <p:cNvPr id="4" name="Slide Number Placeholder 3"/>
          <p:cNvSpPr>
            <a:spLocks noGrp="1"/>
          </p:cNvSpPr>
          <p:nvPr>
            <p:ph type="sldNum" sz="quarter" idx="12"/>
          </p:nvPr>
        </p:nvSpPr>
        <p:spPr>
          <a:xfrm>
            <a:off x="8204396" y="6476999"/>
            <a:ext cx="733864" cy="274320"/>
          </a:xfrm>
          <a:prstGeom prst="rect">
            <a:avLst/>
          </a:prstGeom>
        </p:spPr>
        <p:txBody>
          <a:bodyPr/>
          <a:lstStyle/>
          <a:p>
            <a:fld id="{57AC614B-1432-4E95-99AD-A6EFF09860FE}"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1573106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lstStyle>
          <a:p>
            <a:r>
              <a:rPr kumimoji="0" lang="en-US" smtClean="0"/>
              <a:t>Click to edit Master title style</a:t>
            </a:r>
            <a:endParaRPr kumimoji="0" lang="en-US"/>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3C8F30D0-CEBF-8E4A-9DCE-F9797C677189}" type="datetime1">
              <a:rPr lang="en-US" smtClean="0">
                <a:solidFill>
                  <a:prstClr val="black">
                    <a:tint val="95000"/>
                  </a:prstClr>
                </a:solidFill>
              </a:rPr>
              <a:t>4/13/16</a:t>
            </a:fld>
            <a:endParaRPr lang="en-US">
              <a:solidFill>
                <a:prstClr val="black">
                  <a:tint val="95000"/>
                </a:prstClr>
              </a:solidFill>
            </a:endParaRPr>
          </a:p>
        </p:txBody>
      </p:sp>
      <p:sp>
        <p:nvSpPr>
          <p:cNvPr id="6" name="Footer Placeholder 5"/>
          <p:cNvSpPr>
            <a:spLocks noGrp="1"/>
          </p:cNvSpPr>
          <p:nvPr>
            <p:ph type="ftr" sz="quarter" idx="11"/>
          </p:nvPr>
        </p:nvSpPr>
        <p:spPr/>
        <p:txBody>
          <a:bodyPr/>
          <a:lstStyle/>
          <a:p>
            <a:endParaRPr lang="en-US">
              <a:solidFill>
                <a:prstClr val="black">
                  <a:tint val="95000"/>
                </a:prstClr>
              </a:solidFill>
            </a:endParaRPr>
          </a:p>
        </p:txBody>
      </p:sp>
      <p:sp>
        <p:nvSpPr>
          <p:cNvPr id="7" name="Slide Number Placeholder 6"/>
          <p:cNvSpPr>
            <a:spLocks noGrp="1"/>
          </p:cNvSpPr>
          <p:nvPr>
            <p:ph type="sldNum" sz="quarter" idx="12"/>
          </p:nvPr>
        </p:nvSpPr>
        <p:spPr>
          <a:xfrm>
            <a:off x="8204396" y="6476999"/>
            <a:ext cx="733864" cy="274320"/>
          </a:xfrm>
          <a:prstGeom prst="rect">
            <a:avLst/>
          </a:prstGeom>
        </p:spPr>
        <p:txBody>
          <a:bodyPr/>
          <a:lstStyle/>
          <a:p>
            <a:fld id="{57AC614B-1432-4E95-99AD-A6EFF09860FE}" type="slidenum">
              <a:rPr lang="en-US" smtClean="0">
                <a:solidFill>
                  <a:prstClr val="black">
                    <a:tint val="95000"/>
                  </a:prstClr>
                </a:solidFill>
              </a:rPr>
              <a:pPr/>
              <a:t>‹#›</a:t>
            </a:fld>
            <a:endParaRPr lang="en-US">
              <a:solidFill>
                <a:prstClr val="black">
                  <a:tint val="95000"/>
                </a:prstClr>
              </a:solidFill>
            </a:endParaRPr>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479417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DA777624-B022-A442-8C91-7B7FE7E239B3}" type="datetime1">
              <a:rPr lang="en-US" smtClean="0">
                <a:solidFill>
                  <a:prstClr val="black">
                    <a:tint val="95000"/>
                  </a:prstClr>
                </a:solidFill>
              </a:rPr>
              <a:t>4/13/16</a:t>
            </a:fld>
            <a:endParaRPr lang="en-US">
              <a:solidFill>
                <a:prstClr val="black">
                  <a:tint val="95000"/>
                </a:prstClr>
              </a:solidFill>
            </a:endParaRPr>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en-US">
              <a:solidFill>
                <a:prstClr val="white">
                  <a:shade val="50000"/>
                </a:prstClr>
              </a:solidFill>
            </a:endParaRPr>
          </a:p>
        </p:txBody>
      </p:sp>
      <p:sp>
        <p:nvSpPr>
          <p:cNvPr id="7" name="Slide Number Placeholder 6"/>
          <p:cNvSpPr>
            <a:spLocks noGrp="1"/>
          </p:cNvSpPr>
          <p:nvPr>
            <p:ph type="sldNum" sz="quarter" idx="12"/>
          </p:nvPr>
        </p:nvSpPr>
        <p:spPr>
          <a:xfrm>
            <a:off x="8339328" y="1170432"/>
            <a:ext cx="733864" cy="201168"/>
          </a:xfrm>
          <a:prstGeom prst="rect">
            <a:avLst/>
          </a:prstGeom>
        </p:spPr>
        <p:txBody>
          <a:bodyPr/>
          <a:lstStyle/>
          <a:p>
            <a:fld id="{57AC614B-1432-4E95-99AD-A6EFF09860FE}" type="slidenum">
              <a:rPr lang="en-US" smtClean="0">
                <a:solidFill>
                  <a:prstClr val="black">
                    <a:tint val="95000"/>
                  </a:prstClr>
                </a:solidFill>
              </a:rPr>
              <a:pPr/>
              <a:t>‹#›</a:t>
            </a:fld>
            <a:endParaRPr lang="en-US">
              <a:solidFill>
                <a:prstClr val="black">
                  <a:tint val="95000"/>
                </a:prstClr>
              </a:solidFill>
            </a:endParaRPr>
          </a:p>
        </p:txBody>
      </p:sp>
    </p:spTree>
    <p:extLst>
      <p:ext uri="{BB962C8B-B14F-4D97-AF65-F5344CB8AC3E}">
        <p14:creationId xmlns:p14="http://schemas.microsoft.com/office/powerpoint/2010/main" val="5757909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Rectangle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Placehold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775191"/>
            <a:ext cx="8229600" cy="4625609"/>
          </a:xfrm>
          <a:prstGeom prst="rect">
            <a:avLst/>
          </a:prstGeom>
        </p:spPr>
        <p:txBody>
          <a:bodyPr vert="horz" lIns="54864" tIns="91440" rtlCol="0">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4" name="Date Placeholder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lstStyle>
          <a:p>
            <a:fld id="{5D88BC36-E557-8D40-A31F-DCC15DCA388C}" type="datetime1">
              <a:rPr lang="en-US" smtClean="0">
                <a:solidFill>
                  <a:prstClr val="black">
                    <a:tint val="95000"/>
                  </a:prstClr>
                </a:solidFill>
              </a:rPr>
              <a:t>4/13/16</a:t>
            </a:fld>
            <a:endParaRPr lang="en-US">
              <a:solidFill>
                <a:prstClr val="black">
                  <a:tint val="95000"/>
                </a:prstClr>
              </a:solidFill>
            </a:endParaRPr>
          </a:p>
        </p:txBody>
      </p:sp>
      <p:sp>
        <p:nvSpPr>
          <p:cNvPr id="5" name="Footer Placeholder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lstStyle>
          <a:p>
            <a:endParaRPr lang="en-US">
              <a:solidFill>
                <a:prstClr val="black">
                  <a:tint val="95000"/>
                </a:prstClr>
              </a:solidFill>
            </a:endParaRPr>
          </a:p>
        </p:txBody>
      </p:sp>
    </p:spTree>
    <p:extLst>
      <p:ext uri="{BB962C8B-B14F-4D97-AF65-F5344CB8AC3E}">
        <p14:creationId xmlns:p14="http://schemas.microsoft.com/office/powerpoint/2010/main" val="32855092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xmlns:p14="http://schemas.microsoft.com/office/powerpoint/2010/main" id="1" dur="indefinite" restart="never" nodeType="tmRoot"/>
      </p:par>
    </p:tnLst>
  </p:timing>
  <p:hf hdr="0" ftr="0" dt="0"/>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0.wmf"/><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5.gif"/><Relationship Id="rId4" Type="http://schemas.openxmlformats.org/officeDocument/2006/relationships/image" Target="../media/image26.png"/><Relationship Id="rId5" Type="http://schemas.openxmlformats.org/officeDocument/2006/relationships/image" Target="../media/image27.wmf"/><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wmf"/><Relationship Id="rId9" Type="http://schemas.openxmlformats.org/officeDocument/2006/relationships/image" Target="../media/image31.png"/><Relationship Id="rId10"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www.torproject.org/"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0.wmf"/><Relationship Id="rId4" Type="http://schemas.openxmlformats.org/officeDocument/2006/relationships/image" Target="../media/image55.jpeg"/><Relationship Id="rId5" Type="http://schemas.openxmlformats.org/officeDocument/2006/relationships/image" Target="../media/image56.png"/><Relationship Id="rId6" Type="http://schemas.openxmlformats.org/officeDocument/2006/relationships/image" Target="../media/image27.wmf"/><Relationship Id="rId7"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8.xml.rels><?xml version="1.0" encoding="UTF-8" standalone="yes"?>
<Relationships xmlns="http://schemas.openxmlformats.org/package/2006/relationships"><Relationship Id="rId3" Type="http://schemas.openxmlformats.org/officeDocument/2006/relationships/image" Target="../media/image55.jpeg"/><Relationship Id="rId4" Type="http://schemas.openxmlformats.org/officeDocument/2006/relationships/image" Target="../media/image56.png"/><Relationship Id="rId5" Type="http://schemas.openxmlformats.org/officeDocument/2006/relationships/image" Target="../media/image27.wmf"/><Relationship Id="rId6" Type="http://schemas.openxmlformats.org/officeDocument/2006/relationships/image" Target="../media/image57.png"/><Relationship Id="rId7"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30.w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hispersystems.or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19 </a:t>
            </a:r>
            <a:r>
              <a:rPr lang="en-US" smtClean="0"/>
              <a:t>– </a:t>
            </a:r>
            <a:r>
              <a:rPr lang="en-US" smtClean="0"/>
              <a:t>Anonymity</a:t>
            </a:r>
            <a:endParaRPr lang="en-US" dirty="0"/>
          </a:p>
        </p:txBody>
      </p:sp>
      <p:sp>
        <p:nvSpPr>
          <p:cNvPr id="3" name="Subtitle 2"/>
          <p:cNvSpPr>
            <a:spLocks noGrp="1"/>
          </p:cNvSpPr>
          <p:nvPr>
            <p:ph type="subTitle" idx="1"/>
          </p:nvPr>
        </p:nvSpPr>
        <p:spPr/>
        <p:txBody>
          <a:bodyPr>
            <a:normAutofit/>
          </a:bodyPr>
          <a:lstStyle/>
          <a:p>
            <a:r>
              <a:rPr lang="en-US" dirty="0" smtClean="0"/>
              <a:t>Michael Bailey</a:t>
            </a:r>
          </a:p>
          <a:p>
            <a:r>
              <a:rPr lang="en-US" dirty="0" smtClean="0"/>
              <a:t>University of Illinois</a:t>
            </a:r>
          </a:p>
          <a:p>
            <a:r>
              <a:rPr lang="en-US" dirty="0"/>
              <a:t>ECE 422/CS 461 </a:t>
            </a:r>
            <a:r>
              <a:rPr lang="en-US" smtClean="0"/>
              <a:t>– Spring 2016</a:t>
            </a:r>
            <a:endParaRPr lang="en-US" dirty="0"/>
          </a:p>
        </p:txBody>
      </p:sp>
    </p:spTree>
    <p:extLst>
      <p:ext uri="{BB962C8B-B14F-4D97-AF65-F5344CB8AC3E}">
        <p14:creationId xmlns:p14="http://schemas.microsoft.com/office/powerpoint/2010/main" val="85377719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Anonymity motivation</a:t>
            </a:r>
            <a:endParaRPr lang="en-US" dirty="0"/>
          </a:p>
        </p:txBody>
      </p:sp>
      <p:pic>
        <p:nvPicPr>
          <p:cNvPr id="14" name="Content Placeholder 13" descr="snowden.jpg"/>
          <p:cNvPicPr>
            <a:picLocks noGrp="1" noChangeAspect="1"/>
          </p:cNvPicPr>
          <p:nvPr>
            <p:ph idx="1"/>
          </p:nvPr>
        </p:nvPicPr>
        <p:blipFill rotWithShape="1">
          <a:blip r:embed="rId3">
            <a:extLst>
              <a:ext uri="{28A0092B-C50C-407E-A947-70E740481C1C}">
                <a14:useLocalDpi xmlns:a14="http://schemas.microsoft.com/office/drawing/2010/main" val="0"/>
              </a:ext>
            </a:extLst>
          </a:blip>
          <a:srcRect l="-83561" r="-83561"/>
          <a:stretch/>
        </p:blipFill>
        <p:spPr>
          <a:xfrm>
            <a:off x="-1981200" y="1752600"/>
            <a:ext cx="7936756" cy="4461007"/>
          </a:xfrm>
        </p:spPr>
      </p:pic>
      <p:sp>
        <p:nvSpPr>
          <p:cNvPr id="15" name="TextBox 14"/>
          <p:cNvSpPr txBox="1"/>
          <p:nvPr/>
        </p:nvSpPr>
        <p:spPr>
          <a:xfrm>
            <a:off x="3810000" y="1752600"/>
            <a:ext cx="5029200" cy="4308872"/>
          </a:xfrm>
          <a:prstGeom prst="rect">
            <a:avLst/>
          </a:prstGeom>
          <a:noFill/>
        </p:spPr>
        <p:txBody>
          <a:bodyPr wrap="square" rtlCol="0">
            <a:spAutoFit/>
          </a:bodyPr>
          <a:lstStyle/>
          <a:p>
            <a:r>
              <a:rPr lang="en-US" sz="3200"/>
              <a:t>Surveillance under:</a:t>
            </a:r>
          </a:p>
          <a:p>
            <a:pPr marL="285750" indent="-285750">
              <a:buFont typeface="Arial"/>
              <a:buChar char="•"/>
            </a:pPr>
            <a:r>
              <a:rPr lang="en-US" sz="3200"/>
              <a:t>The Patriot Act</a:t>
            </a:r>
          </a:p>
          <a:p>
            <a:pPr marL="742950" lvl="1" indent="-285750">
              <a:buFont typeface="Arial"/>
              <a:buChar char="•"/>
            </a:pPr>
            <a:r>
              <a:rPr lang="en-US" sz="3200"/>
              <a:t>Section 215</a:t>
            </a:r>
          </a:p>
          <a:p>
            <a:pPr marL="742950" lvl="1" indent="-285750">
              <a:buFont typeface="Arial"/>
              <a:buChar char="•"/>
            </a:pPr>
            <a:r>
              <a:rPr lang="en-US" sz="3200"/>
              <a:t>National Security Letters (NSLs)</a:t>
            </a:r>
          </a:p>
          <a:p>
            <a:pPr marL="285750" indent="-285750">
              <a:buFont typeface="Arial"/>
              <a:buChar char="•"/>
            </a:pPr>
            <a:r>
              <a:rPr lang="en-US" sz="3200"/>
              <a:t>FISA Amendment Act</a:t>
            </a:r>
          </a:p>
          <a:p>
            <a:pPr marL="285750" indent="-285750">
              <a:buFont typeface="Arial"/>
              <a:buChar char="•"/>
            </a:pPr>
            <a:endParaRPr lang="en-US" sz="3200"/>
          </a:p>
          <a:p>
            <a:endParaRPr lang="en-US" sz="3200"/>
          </a:p>
          <a:p>
            <a:pPr marL="285750" indent="-285750">
              <a:buFont typeface="Arial"/>
              <a:buChar char="•"/>
            </a:pPr>
            <a:endParaRPr lang="en-US"/>
          </a:p>
        </p:txBody>
      </p:sp>
    </p:spTree>
    <p:extLst>
      <p:ext uri="{BB962C8B-B14F-4D97-AF65-F5344CB8AC3E}">
        <p14:creationId xmlns:p14="http://schemas.microsoft.com/office/powerpoint/2010/main" val="252546451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88587" y="0"/>
            <a:ext cx="4240813" cy="6858000"/>
          </a:xfrm>
          <a:prstGeom prst="rect">
            <a:avLst/>
          </a:prstGeom>
        </p:spPr>
      </p:pic>
      <p:sp>
        <p:nvSpPr>
          <p:cNvPr id="6" name="TextBox 5"/>
          <p:cNvSpPr txBox="1"/>
          <p:nvPr/>
        </p:nvSpPr>
        <p:spPr>
          <a:xfrm>
            <a:off x="7112225" y="6488668"/>
            <a:ext cx="2031775" cy="369332"/>
          </a:xfrm>
          <a:prstGeom prst="rect">
            <a:avLst/>
          </a:prstGeom>
          <a:noFill/>
        </p:spPr>
        <p:txBody>
          <a:bodyPr wrap="none" rtlCol="0">
            <a:spAutoFit/>
          </a:bodyPr>
          <a:lstStyle/>
          <a:p>
            <a:r>
              <a:rPr lang="en-US" dirty="0" smtClean="0"/>
              <a:t>Image credit: ACLU</a:t>
            </a:r>
            <a:endParaRPr lang="en-US" dirty="0"/>
          </a:p>
        </p:txBody>
      </p:sp>
    </p:spTree>
    <p:extLst>
      <p:ext uri="{BB962C8B-B14F-4D97-AF65-F5344CB8AC3E}">
        <p14:creationId xmlns:p14="http://schemas.microsoft.com/office/powerpoint/2010/main" val="69755018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Surveillance under the PATRIOT Act</a:t>
            </a:r>
            <a:endParaRPr lang="en-US" dirty="0"/>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524000" y="1524000"/>
            <a:ext cx="6030788" cy="5367402"/>
          </a:xfrm>
          <a:prstGeom prst="rect">
            <a:avLst/>
          </a:prstGeom>
        </p:spPr>
      </p:pic>
      <p:sp>
        <p:nvSpPr>
          <p:cNvPr id="5" name="TextBox 4"/>
          <p:cNvSpPr txBox="1"/>
          <p:nvPr/>
        </p:nvSpPr>
        <p:spPr>
          <a:xfrm>
            <a:off x="7112225" y="6488668"/>
            <a:ext cx="2031775" cy="369332"/>
          </a:xfrm>
          <a:prstGeom prst="rect">
            <a:avLst/>
          </a:prstGeom>
          <a:noFill/>
        </p:spPr>
        <p:txBody>
          <a:bodyPr wrap="none" rtlCol="0">
            <a:spAutoFit/>
          </a:bodyPr>
          <a:lstStyle/>
          <a:p>
            <a:r>
              <a:rPr lang="en-US" dirty="0" smtClean="0"/>
              <a:t>Image credit: ACLU</a:t>
            </a:r>
            <a:endParaRPr lang="en-US" dirty="0"/>
          </a:p>
        </p:txBody>
      </p:sp>
    </p:spTree>
    <p:extLst>
      <p:ext uri="{BB962C8B-B14F-4D97-AF65-F5344CB8AC3E}">
        <p14:creationId xmlns:p14="http://schemas.microsoft.com/office/powerpoint/2010/main" val="339688302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Surveillance </a:t>
            </a:r>
            <a:r>
              <a:rPr lang="en-US" dirty="0" smtClean="0"/>
              <a:t>under the PATRIOT Act</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57400" y="1526401"/>
            <a:ext cx="5346876" cy="5331599"/>
          </a:xfrm>
          <a:prstGeom prst="rect">
            <a:avLst/>
          </a:prstGeom>
        </p:spPr>
      </p:pic>
      <p:sp>
        <p:nvSpPr>
          <p:cNvPr id="6" name="TextBox 5"/>
          <p:cNvSpPr txBox="1"/>
          <p:nvPr/>
        </p:nvSpPr>
        <p:spPr>
          <a:xfrm>
            <a:off x="7112225" y="6488668"/>
            <a:ext cx="2031775" cy="369332"/>
          </a:xfrm>
          <a:prstGeom prst="rect">
            <a:avLst/>
          </a:prstGeom>
          <a:noFill/>
        </p:spPr>
        <p:txBody>
          <a:bodyPr wrap="none" rtlCol="0">
            <a:spAutoFit/>
          </a:bodyPr>
          <a:lstStyle/>
          <a:p>
            <a:r>
              <a:rPr lang="en-US" dirty="0" smtClean="0"/>
              <a:t>Image credit: ACLU</a:t>
            </a:r>
            <a:endParaRPr lang="en-US" dirty="0"/>
          </a:p>
        </p:txBody>
      </p:sp>
    </p:spTree>
    <p:extLst>
      <p:ext uri="{BB962C8B-B14F-4D97-AF65-F5344CB8AC3E}">
        <p14:creationId xmlns:p14="http://schemas.microsoft.com/office/powerpoint/2010/main" val="333022157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Surveillance </a:t>
            </a:r>
            <a:r>
              <a:rPr lang="en-US" dirty="0" smtClean="0"/>
              <a:t>under the PATRIOT Act</a:t>
            </a:r>
            <a:endParaRPr lang="en-US" dirty="0"/>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81200" y="1485900"/>
            <a:ext cx="4895850" cy="5399424"/>
          </a:xfrm>
          <a:prstGeom prst="rect">
            <a:avLst/>
          </a:prstGeom>
        </p:spPr>
      </p:pic>
      <p:sp>
        <p:nvSpPr>
          <p:cNvPr id="5" name="TextBox 4"/>
          <p:cNvSpPr txBox="1"/>
          <p:nvPr/>
        </p:nvSpPr>
        <p:spPr>
          <a:xfrm>
            <a:off x="7112225" y="6488668"/>
            <a:ext cx="2031775" cy="369332"/>
          </a:xfrm>
          <a:prstGeom prst="rect">
            <a:avLst/>
          </a:prstGeom>
          <a:noFill/>
        </p:spPr>
        <p:txBody>
          <a:bodyPr wrap="none" rtlCol="0">
            <a:spAutoFit/>
          </a:bodyPr>
          <a:lstStyle/>
          <a:p>
            <a:r>
              <a:rPr lang="en-US" dirty="0" smtClean="0"/>
              <a:t>Image credit: ACLU</a:t>
            </a:r>
            <a:endParaRPr lang="en-US" dirty="0"/>
          </a:p>
        </p:txBody>
      </p:sp>
    </p:spTree>
    <p:extLst>
      <p:ext uri="{BB962C8B-B14F-4D97-AF65-F5344CB8AC3E}">
        <p14:creationId xmlns:p14="http://schemas.microsoft.com/office/powerpoint/2010/main" val="301478727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Transparency Report</a:t>
            </a:r>
            <a:endParaRPr lang="en-US" dirty="0"/>
          </a:p>
        </p:txBody>
      </p:sp>
      <p:sp>
        <p:nvSpPr>
          <p:cNvPr id="3" name="Rectangle 2"/>
          <p:cNvSpPr/>
          <p:nvPr/>
        </p:nvSpPr>
        <p:spPr>
          <a:xfrm>
            <a:off x="228600" y="1676400"/>
            <a:ext cx="8458200" cy="4462761"/>
          </a:xfrm>
          <a:prstGeom prst="rect">
            <a:avLst/>
          </a:prstGeom>
        </p:spPr>
        <p:txBody>
          <a:bodyPr wrap="square">
            <a:spAutoFit/>
          </a:bodyPr>
          <a:lstStyle/>
          <a:p>
            <a:r>
              <a:rPr lang="en-US" sz="3200" dirty="0"/>
              <a:t>National Security Letters (NSLs)  </a:t>
            </a:r>
          </a:p>
          <a:p>
            <a:endParaRPr lang="en-US" dirty="0"/>
          </a:p>
          <a:p>
            <a:r>
              <a:rPr lang="en-US" dirty="0"/>
              <a:t>Reporting Period		National Security Letters	Users/Accounts</a:t>
            </a:r>
          </a:p>
          <a:p>
            <a:r>
              <a:rPr lang="en-US" dirty="0"/>
              <a:t>July to December </a:t>
            </a:r>
            <a:r>
              <a:rPr lang="en-US" dirty="0" smtClean="0"/>
              <a:t>2014		</a:t>
            </a:r>
            <a:r>
              <a:rPr lang="en-US" dirty="0"/>
              <a:t>0–999		0–999</a:t>
            </a:r>
            <a:endParaRPr lang="en-US" dirty="0" smtClean="0"/>
          </a:p>
          <a:p>
            <a:r>
              <a:rPr lang="en-US" dirty="0" smtClean="0"/>
              <a:t>January </a:t>
            </a:r>
            <a:r>
              <a:rPr lang="en-US" dirty="0"/>
              <a:t>to June 2014		0–999		0–999</a:t>
            </a:r>
          </a:p>
          <a:p>
            <a:r>
              <a:rPr lang="en-US" dirty="0"/>
              <a:t>July to December 2013		0–999		1000–1999</a:t>
            </a:r>
          </a:p>
          <a:p>
            <a:r>
              <a:rPr lang="en-US" dirty="0"/>
              <a:t>January to June 2013		0–999		0–999</a:t>
            </a:r>
          </a:p>
          <a:p>
            <a:r>
              <a:rPr lang="en-US" dirty="0"/>
              <a:t>July to December 2012		0–999		0–999</a:t>
            </a:r>
          </a:p>
          <a:p>
            <a:r>
              <a:rPr lang="en-US" dirty="0"/>
              <a:t>January to June 2012		0–999		1000–1999</a:t>
            </a:r>
          </a:p>
          <a:p>
            <a:r>
              <a:rPr lang="en-US" dirty="0"/>
              <a:t>July to December 2011		0–999		0–999</a:t>
            </a:r>
          </a:p>
          <a:p>
            <a:r>
              <a:rPr lang="en-US" dirty="0"/>
              <a:t>January to June 2011		0–999		0–999</a:t>
            </a:r>
          </a:p>
          <a:p>
            <a:r>
              <a:rPr lang="en-US" dirty="0"/>
              <a:t>July to December 2010		0–999		1000–1999</a:t>
            </a:r>
          </a:p>
          <a:p>
            <a:r>
              <a:rPr lang="en-US" dirty="0"/>
              <a:t>January to June 2010		0–999		1000–1999</a:t>
            </a:r>
          </a:p>
          <a:p>
            <a:r>
              <a:rPr lang="en-US" dirty="0"/>
              <a:t>July to December 2009		0–999		0–999</a:t>
            </a:r>
          </a:p>
          <a:p>
            <a:r>
              <a:rPr lang="en-US" dirty="0"/>
              <a:t>January to June 2009		0–999		0–999</a:t>
            </a:r>
          </a:p>
        </p:txBody>
      </p:sp>
    </p:spTree>
    <p:extLst>
      <p:ext uri="{BB962C8B-B14F-4D97-AF65-F5344CB8AC3E}">
        <p14:creationId xmlns:p14="http://schemas.microsoft.com/office/powerpoint/2010/main" val="237623098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a:t>Google Foreign Intelligence Surveillance Act (FISA) Requests</a:t>
            </a:r>
          </a:p>
        </p:txBody>
      </p:sp>
      <p:sp>
        <p:nvSpPr>
          <p:cNvPr id="6" name="Rectangle 5"/>
          <p:cNvSpPr/>
          <p:nvPr/>
        </p:nvSpPr>
        <p:spPr>
          <a:xfrm>
            <a:off x="304800" y="1828800"/>
            <a:ext cx="8077200" cy="4462761"/>
          </a:xfrm>
          <a:prstGeom prst="rect">
            <a:avLst/>
          </a:prstGeom>
        </p:spPr>
        <p:txBody>
          <a:bodyPr wrap="square">
            <a:spAutoFit/>
          </a:bodyPr>
          <a:lstStyle/>
          <a:p>
            <a:r>
              <a:rPr lang="en-US" sz="3200" dirty="0"/>
              <a:t>Non-content FISA requests</a:t>
            </a:r>
          </a:p>
          <a:p>
            <a:endParaRPr lang="en-US" dirty="0"/>
          </a:p>
          <a:p>
            <a:r>
              <a:rPr lang="en-US" dirty="0"/>
              <a:t>Reporting Period		Number of requests	Users/Accounts</a:t>
            </a:r>
          </a:p>
          <a:p>
            <a:r>
              <a:rPr lang="en-US" dirty="0"/>
              <a:t>July to December </a:t>
            </a:r>
            <a:r>
              <a:rPr lang="en-US" dirty="0" smtClean="0"/>
              <a:t>2014</a:t>
            </a:r>
            <a:r>
              <a:rPr lang="en-US" dirty="0"/>
              <a:t>	Data subject to six month reporting delay</a:t>
            </a:r>
          </a:p>
          <a:p>
            <a:r>
              <a:rPr lang="en-US" dirty="0"/>
              <a:t>January to June 2014	</a:t>
            </a:r>
            <a:r>
              <a:rPr lang="en-US" dirty="0" smtClean="0"/>
              <a:t>	0</a:t>
            </a:r>
            <a:r>
              <a:rPr lang="en-US" dirty="0"/>
              <a:t>–999		0–999</a:t>
            </a:r>
          </a:p>
          <a:p>
            <a:r>
              <a:rPr lang="en-US" dirty="0" smtClean="0"/>
              <a:t>July </a:t>
            </a:r>
            <a:r>
              <a:rPr lang="en-US" dirty="0"/>
              <a:t>to December 2013		0–999		0–999</a:t>
            </a:r>
          </a:p>
          <a:p>
            <a:r>
              <a:rPr lang="en-US" dirty="0"/>
              <a:t>January to June 2013		0–999		0–999</a:t>
            </a:r>
          </a:p>
          <a:p>
            <a:r>
              <a:rPr lang="en-US" dirty="0"/>
              <a:t>July to December 2012		0–999		0–999</a:t>
            </a:r>
          </a:p>
          <a:p>
            <a:r>
              <a:rPr lang="en-US" dirty="0"/>
              <a:t>January to June 2012		0–999		0–999</a:t>
            </a:r>
          </a:p>
          <a:p>
            <a:r>
              <a:rPr lang="en-US" dirty="0"/>
              <a:t>July to December 2011		0–999		0–999</a:t>
            </a:r>
          </a:p>
          <a:p>
            <a:r>
              <a:rPr lang="en-US" dirty="0"/>
              <a:t>January to June 2011		0–999		0–999</a:t>
            </a:r>
          </a:p>
          <a:p>
            <a:r>
              <a:rPr lang="en-US" dirty="0"/>
              <a:t>July to December 2010		0–999		0–999</a:t>
            </a:r>
          </a:p>
          <a:p>
            <a:r>
              <a:rPr lang="en-US" dirty="0"/>
              <a:t>January to June 2010		0–999		0–999</a:t>
            </a:r>
          </a:p>
          <a:p>
            <a:r>
              <a:rPr lang="en-US" dirty="0"/>
              <a:t>July to December 2009		0–999		0–999</a:t>
            </a:r>
          </a:p>
          <a:p>
            <a:r>
              <a:rPr lang="en-US" dirty="0"/>
              <a:t>January to June 2009		0–999		0–999</a:t>
            </a:r>
          </a:p>
        </p:txBody>
      </p:sp>
    </p:spTree>
    <p:extLst>
      <p:ext uri="{BB962C8B-B14F-4D97-AF65-F5344CB8AC3E}">
        <p14:creationId xmlns:p14="http://schemas.microsoft.com/office/powerpoint/2010/main" val="53273159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XKEYSCORE</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1121317" y="1524000"/>
            <a:ext cx="6955883" cy="5334000"/>
          </a:xfrm>
        </p:spPr>
      </p:pic>
    </p:spTree>
    <p:extLst>
      <p:ext uri="{BB962C8B-B14F-4D97-AF65-F5344CB8AC3E}">
        <p14:creationId xmlns:p14="http://schemas.microsoft.com/office/powerpoint/2010/main" val="137739243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XKEYSCORE</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1036288" y="1605226"/>
            <a:ext cx="6888512" cy="5176574"/>
          </a:xfrm>
        </p:spPr>
      </p:pic>
    </p:spTree>
    <p:extLst>
      <p:ext uri="{BB962C8B-B14F-4D97-AF65-F5344CB8AC3E}">
        <p14:creationId xmlns:p14="http://schemas.microsoft.com/office/powerpoint/2010/main" val="360191536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Technology as a defense</a:t>
            </a:r>
            <a:endParaRPr lang="en-US" dirty="0"/>
          </a:p>
        </p:txBody>
      </p:sp>
      <p:pic>
        <p:nvPicPr>
          <p:cNvPr id="2050" name="Picture 2" descr="C:\Documents and Settings\Eric\Local Settings\Temporary Internet Files\Content.IE5\ATC1QZ2Z\MC900149426[1].wmf"/>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17562" y="2006809"/>
            <a:ext cx="2763838" cy="420829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34847" y="2514600"/>
            <a:ext cx="5009152" cy="1746287"/>
          </a:xfrm>
          <a:prstGeom prst="rect">
            <a:avLst/>
          </a:prstGeom>
        </p:spPr>
      </p:pic>
    </p:spTree>
    <p:extLst>
      <p:ext uri="{BB962C8B-B14F-4D97-AF65-F5344CB8AC3E}">
        <p14:creationId xmlns:p14="http://schemas.microsoft.com/office/powerpoint/2010/main" val="5501101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048000"/>
            <a:ext cx="8077200" cy="1673352"/>
          </a:xfrm>
        </p:spPr>
        <p:txBody>
          <a:bodyPr>
            <a:normAutofit/>
          </a:bodyPr>
          <a:lstStyle/>
          <a:p>
            <a:pPr algn="l"/>
            <a:r>
              <a:rPr lang="en-US" b="1" dirty="0" smtClean="0">
                <a:solidFill>
                  <a:srgbClr val="FFCC33"/>
                </a:solidFill>
              </a:rPr>
              <a:t>Anonymity</a:t>
            </a:r>
            <a:endParaRPr lang="en-US" b="1" dirty="0">
              <a:solidFill>
                <a:srgbClr val="FFCC33"/>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75927" y="1725263"/>
            <a:ext cx="3110873" cy="2756470"/>
          </a:xfrm>
          <a:prstGeom prst="rect">
            <a:avLst/>
          </a:prstGeom>
        </p:spPr>
      </p:pic>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963351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Poor example: Lavabit</a:t>
            </a:r>
            <a:endParaRPr lang="en-US" dirty="0"/>
          </a:p>
        </p:txBody>
      </p:sp>
      <p:sp>
        <p:nvSpPr>
          <p:cNvPr id="3" name="Content Placeholder 2"/>
          <p:cNvSpPr>
            <a:spLocks noGrp="1"/>
          </p:cNvSpPr>
          <p:nvPr>
            <p:ph idx="1"/>
          </p:nvPr>
        </p:nvSpPr>
        <p:spPr/>
        <p:txBody>
          <a:bodyPr/>
          <a:lstStyle/>
          <a:p>
            <a:r>
              <a:rPr lang="en-US" dirty="0" err="1" smtClean="0"/>
              <a:t>Lavabit</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04800" y="1638300"/>
            <a:ext cx="8543925" cy="6210300"/>
          </a:xfrm>
          <a:prstGeom prst="rect">
            <a:avLst/>
          </a:prstGeom>
        </p:spPr>
      </p:pic>
    </p:spTree>
    <p:extLst>
      <p:ext uri="{BB962C8B-B14F-4D97-AF65-F5344CB8AC3E}">
        <p14:creationId xmlns:p14="http://schemas.microsoft.com/office/powerpoint/2010/main" val="70455668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Lavabit</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935306" y="1683945"/>
            <a:ext cx="1126672" cy="1828800"/>
          </a:xfrm>
          <a:prstGeom prst="rect">
            <a:avLst/>
          </a:prstGeom>
        </p:spPr>
      </p:pic>
      <p:cxnSp>
        <p:nvCxnSpPr>
          <p:cNvPr id="9" name="Straight Arrow Connector 8"/>
          <p:cNvCxnSpPr/>
          <p:nvPr/>
        </p:nvCxnSpPr>
        <p:spPr>
          <a:xfrm>
            <a:off x="2380154" y="2078468"/>
            <a:ext cx="3124200" cy="0"/>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47800" y="1622658"/>
            <a:ext cx="1467068" cy="461665"/>
          </a:xfrm>
          <a:prstGeom prst="rect">
            <a:avLst/>
          </a:prstGeom>
          <a:noFill/>
        </p:spPr>
        <p:txBody>
          <a:bodyPr wrap="none" rtlCol="0">
            <a:spAutoFit/>
          </a:bodyPr>
          <a:lstStyle/>
          <a:p>
            <a:r>
              <a:rPr lang="en-US" sz="2400" b="1" dirty="0" smtClean="0"/>
              <a:t>Password</a:t>
            </a:r>
            <a:endParaRPr lang="en-US" sz="2400" b="1" dirty="0"/>
          </a:p>
        </p:txBody>
      </p:sp>
      <p:sp>
        <p:nvSpPr>
          <p:cNvPr id="13" name="TextBox 12"/>
          <p:cNvSpPr txBox="1"/>
          <p:nvPr/>
        </p:nvSpPr>
        <p:spPr>
          <a:xfrm>
            <a:off x="4497928" y="2269006"/>
            <a:ext cx="1732077" cy="461665"/>
          </a:xfrm>
          <a:prstGeom prst="rect">
            <a:avLst/>
          </a:prstGeom>
          <a:noFill/>
        </p:spPr>
        <p:txBody>
          <a:bodyPr wrap="none" rtlCol="0">
            <a:spAutoFit/>
          </a:bodyPr>
          <a:lstStyle/>
          <a:p>
            <a:r>
              <a:rPr lang="en-US" sz="2400" b="1" dirty="0" smtClean="0"/>
              <a:t>Private key</a:t>
            </a:r>
            <a:endParaRPr lang="en-US" sz="2400" b="1" dirty="0"/>
          </a:p>
        </p:txBody>
      </p:sp>
      <p:sp>
        <p:nvSpPr>
          <p:cNvPr id="14" name="TextBox 13"/>
          <p:cNvSpPr txBox="1"/>
          <p:nvPr/>
        </p:nvSpPr>
        <p:spPr>
          <a:xfrm>
            <a:off x="4504320" y="2683810"/>
            <a:ext cx="1530099" cy="461665"/>
          </a:xfrm>
          <a:prstGeom prst="rect">
            <a:avLst/>
          </a:prstGeom>
          <a:noFill/>
        </p:spPr>
        <p:txBody>
          <a:bodyPr wrap="none" rtlCol="0">
            <a:spAutoFit/>
          </a:bodyPr>
          <a:lstStyle/>
          <a:p>
            <a:r>
              <a:rPr lang="en-US" sz="2400" b="1" dirty="0" smtClean="0"/>
              <a:t>Public key</a:t>
            </a:r>
            <a:endParaRPr lang="en-US" sz="2400" b="1" dirty="0"/>
          </a:p>
        </p:txBody>
      </p:sp>
      <p:sp>
        <p:nvSpPr>
          <p:cNvPr id="15" name="TextBox 14"/>
          <p:cNvSpPr txBox="1"/>
          <p:nvPr/>
        </p:nvSpPr>
        <p:spPr>
          <a:xfrm>
            <a:off x="4495800" y="2265589"/>
            <a:ext cx="1732077" cy="461665"/>
          </a:xfrm>
          <a:prstGeom prst="rect">
            <a:avLst/>
          </a:prstGeom>
          <a:solidFill>
            <a:schemeClr val="tx2">
              <a:lumMod val="40000"/>
              <a:lumOff val="60000"/>
              <a:alpha val="64000"/>
            </a:schemeClr>
          </a:solidFill>
          <a:ln>
            <a:solidFill>
              <a:schemeClr val="tx1"/>
            </a:solidFill>
          </a:ln>
        </p:spPr>
        <p:txBody>
          <a:bodyPr wrap="none" rtlCol="0">
            <a:spAutoFit/>
          </a:bodyPr>
          <a:lstStyle/>
          <a:p>
            <a:r>
              <a:rPr lang="en-US" sz="2400" b="1" dirty="0" smtClean="0"/>
              <a:t>Private key</a:t>
            </a:r>
            <a:endParaRPr lang="en-US" sz="2400" b="1" dirty="0"/>
          </a:p>
        </p:txBody>
      </p:sp>
      <p:pic>
        <p:nvPicPr>
          <p:cNvPr id="1027" name="Picture 3" descr="C:\Documents and Settings\Eric\Local Settings\Temporary Internet Files\Content.IE5\MR2DQ74X\MC900431599[1].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633769" y="1853490"/>
            <a:ext cx="801300" cy="80130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p:cNvCxnSpPr/>
          <p:nvPr/>
        </p:nvCxnSpPr>
        <p:spPr>
          <a:xfrm flipV="1">
            <a:off x="3532536" y="3757019"/>
            <a:ext cx="1281452" cy="2"/>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0" name="Picture 3" descr="C:\Documents and Settings\Eric\Local Settings\Temporary Internet Files\Content.IE5\CPABCT2F\MC900014382[1].wmf"/>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335513" y="3442202"/>
            <a:ext cx="974529" cy="64527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1604607" y="4034135"/>
            <a:ext cx="2454198" cy="461665"/>
          </a:xfrm>
          <a:prstGeom prst="rect">
            <a:avLst/>
          </a:prstGeom>
          <a:noFill/>
        </p:spPr>
        <p:txBody>
          <a:bodyPr wrap="none" rtlCol="0">
            <a:spAutoFit/>
          </a:bodyPr>
          <a:lstStyle/>
          <a:p>
            <a:r>
              <a:rPr lang="en-US" sz="2400" b="1" dirty="0" smtClean="0"/>
              <a:t>To: </a:t>
            </a:r>
            <a:r>
              <a:rPr lang="en-US" sz="2400" dirty="0" err="1" smtClean="0"/>
              <a:t>user@lavabit</a:t>
            </a:r>
            <a:endParaRPr lang="en-US" sz="2400" dirty="0"/>
          </a:p>
        </p:txBody>
      </p:sp>
      <p:pic>
        <p:nvPicPr>
          <p:cNvPr id="25" name="Picture 3" descr="C:\Documents and Settings\Eric\Local Settings\Temporary Internet Files\Content.IE5\CPABCT2F\MC900014382[1].wmf"/>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944512" y="3471508"/>
            <a:ext cx="974529" cy="645275"/>
          </a:xfrm>
          <a:prstGeom prst="rect">
            <a:avLst/>
          </a:prstGeom>
          <a:solidFill>
            <a:schemeClr val="tx2">
              <a:lumMod val="40000"/>
              <a:lumOff val="60000"/>
            </a:schemeClr>
          </a:solidFill>
          <a:extLst/>
        </p:spPr>
      </p:pic>
      <p:pic>
        <p:nvPicPr>
          <p:cNvPr id="26" name="Picture 3" descr="C:\Documents and Settings\Eric\Local Settings\Temporary Internet Files\Content.IE5\MR2DQ74X\MC900431599[1].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363863" y="3124200"/>
            <a:ext cx="801300" cy="8013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Documents and Settings\Eric\Local Settings\Temporary Internet Files\Content.IE5\ATC1QZ2Z\MC900432593[1].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435192" y="3663453"/>
            <a:ext cx="741363" cy="741363"/>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6225121" y="3324899"/>
            <a:ext cx="1176669" cy="338554"/>
          </a:xfrm>
          <a:prstGeom prst="rect">
            <a:avLst/>
          </a:prstGeom>
          <a:solidFill>
            <a:schemeClr val="tx2">
              <a:lumMod val="40000"/>
              <a:lumOff val="60000"/>
              <a:alpha val="64000"/>
            </a:schemeClr>
          </a:solidFill>
          <a:ln>
            <a:solidFill>
              <a:schemeClr val="tx1"/>
            </a:solidFill>
          </a:ln>
        </p:spPr>
        <p:txBody>
          <a:bodyPr wrap="none" rtlCol="0">
            <a:spAutoFit/>
          </a:bodyPr>
          <a:lstStyle/>
          <a:p>
            <a:r>
              <a:rPr lang="en-US" sz="1600" b="1" dirty="0" smtClean="0"/>
              <a:t>Private key</a:t>
            </a:r>
            <a:endParaRPr lang="en-US" sz="1600" b="1" dirty="0"/>
          </a:p>
        </p:txBody>
      </p:sp>
      <p:pic>
        <p:nvPicPr>
          <p:cNvPr id="32" name="Picture 4" descr="C:\Documents and Settings\Eric\Local Settings\Temporary Internet Files\Content.IE5\ATC1QZ2Z\MC900432593[1].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412421" y="1823438"/>
            <a:ext cx="741363" cy="741363"/>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6350730" y="1600200"/>
            <a:ext cx="1040670" cy="338554"/>
          </a:xfrm>
          <a:prstGeom prst="rect">
            <a:avLst/>
          </a:prstGeom>
          <a:noFill/>
        </p:spPr>
        <p:txBody>
          <a:bodyPr wrap="none" rtlCol="0">
            <a:spAutoFit/>
          </a:bodyPr>
          <a:lstStyle/>
          <a:p>
            <a:r>
              <a:rPr lang="en-US" sz="1600" b="1" dirty="0" smtClean="0"/>
              <a:t>Password</a:t>
            </a:r>
            <a:endParaRPr lang="en-US" sz="1600" b="1" dirty="0"/>
          </a:p>
        </p:txBody>
      </p:sp>
      <p:sp>
        <p:nvSpPr>
          <p:cNvPr id="24" name="Rectangle 23"/>
          <p:cNvSpPr/>
          <p:nvPr/>
        </p:nvSpPr>
        <p:spPr>
          <a:xfrm>
            <a:off x="6372863" y="1600200"/>
            <a:ext cx="1018537" cy="964601"/>
          </a:xfrm>
          <a:prstGeom prst="rect">
            <a:avLst/>
          </a:prstGeom>
          <a:noFill/>
          <a:ln w="31750" cmpd="sng">
            <a:solidFill>
              <a:schemeClr val="tx1"/>
            </a:solidFill>
            <a:prstDash val="sysDash"/>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p:nvSpPr>
        <p:spPr>
          <a:xfrm>
            <a:off x="6212696" y="3292772"/>
            <a:ext cx="1189093" cy="1203028"/>
          </a:xfrm>
          <a:prstGeom prst="rect">
            <a:avLst/>
          </a:prstGeom>
          <a:noFill/>
          <a:ln w="31750" cmpd="sng">
            <a:solidFill>
              <a:schemeClr val="tx1"/>
            </a:solidFill>
            <a:prstDash val="sysDash"/>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 name="Picture 3" descr="C:\Documents and Settings\Eric\Local Settings\Temporary Internet Files\Content.IE5\MR2DQ74X\MC900431599[1].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100079" y="3143532"/>
            <a:ext cx="519921" cy="51992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Documents and Settings\Eric\Local Settings\Temporary Internet Files\Content.IE5\CV070PCD\MC900390994[1].wmf"/>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97341" y="1596584"/>
            <a:ext cx="1207266" cy="1642809"/>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604069" y="3151831"/>
            <a:ext cx="793807" cy="461665"/>
          </a:xfrm>
          <a:prstGeom prst="rect">
            <a:avLst/>
          </a:prstGeom>
          <a:noFill/>
        </p:spPr>
        <p:txBody>
          <a:bodyPr wrap="none" rtlCol="0">
            <a:spAutoFit/>
          </a:bodyPr>
          <a:lstStyle/>
          <a:p>
            <a:r>
              <a:rPr lang="en-US" sz="2400" b="1" dirty="0" smtClean="0"/>
              <a:t>User</a:t>
            </a:r>
            <a:endParaRPr lang="en-US" sz="2400" b="1" dirty="0"/>
          </a:p>
        </p:txBody>
      </p:sp>
      <p:pic>
        <p:nvPicPr>
          <p:cNvPr id="40" name="Picture 6" descr="C:\Documents and Settings\Eric\Local Settings\Temporary Internet Files\Content.IE5\CV070PCD\MC900390994[1].wmf"/>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19225" y="4724400"/>
            <a:ext cx="1207266" cy="1642809"/>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p:cNvSpPr txBox="1"/>
          <p:nvPr/>
        </p:nvSpPr>
        <p:spPr>
          <a:xfrm>
            <a:off x="525953" y="6279647"/>
            <a:ext cx="793807" cy="461665"/>
          </a:xfrm>
          <a:prstGeom prst="rect">
            <a:avLst/>
          </a:prstGeom>
          <a:noFill/>
        </p:spPr>
        <p:txBody>
          <a:bodyPr wrap="none" rtlCol="0">
            <a:spAutoFit/>
          </a:bodyPr>
          <a:lstStyle/>
          <a:p>
            <a:r>
              <a:rPr lang="en-US" sz="2400" b="1" dirty="0" smtClean="0"/>
              <a:t>User</a:t>
            </a:r>
            <a:endParaRPr lang="en-US" sz="2400" b="1" dirty="0"/>
          </a:p>
        </p:txBody>
      </p:sp>
      <p:cxnSp>
        <p:nvCxnSpPr>
          <p:cNvPr id="34" name="Straight Connector 33"/>
          <p:cNvCxnSpPr/>
          <p:nvPr/>
        </p:nvCxnSpPr>
        <p:spPr>
          <a:xfrm>
            <a:off x="-152400" y="4556234"/>
            <a:ext cx="9448800"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2380154" y="5104010"/>
            <a:ext cx="3124200" cy="0"/>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447800" y="4648200"/>
            <a:ext cx="1467068" cy="461665"/>
          </a:xfrm>
          <a:prstGeom prst="rect">
            <a:avLst/>
          </a:prstGeom>
          <a:noFill/>
        </p:spPr>
        <p:txBody>
          <a:bodyPr wrap="none" rtlCol="0">
            <a:spAutoFit/>
          </a:bodyPr>
          <a:lstStyle/>
          <a:p>
            <a:r>
              <a:rPr lang="en-US" sz="2400" b="1" dirty="0" smtClean="0"/>
              <a:t>Password</a:t>
            </a:r>
            <a:endParaRPr lang="en-US" sz="2400" b="1" dirty="0"/>
          </a:p>
        </p:txBody>
      </p:sp>
      <p:sp>
        <p:nvSpPr>
          <p:cNvPr id="56" name="TextBox 55"/>
          <p:cNvSpPr txBox="1"/>
          <p:nvPr/>
        </p:nvSpPr>
        <p:spPr>
          <a:xfrm>
            <a:off x="5833731" y="4919246"/>
            <a:ext cx="1667957" cy="461665"/>
          </a:xfrm>
          <a:prstGeom prst="rect">
            <a:avLst/>
          </a:prstGeom>
          <a:solidFill>
            <a:schemeClr val="bg1">
              <a:alpha val="64000"/>
            </a:schemeClr>
          </a:solidFill>
          <a:ln>
            <a:noFill/>
          </a:ln>
        </p:spPr>
        <p:txBody>
          <a:bodyPr wrap="none" rtlCol="0">
            <a:spAutoFit/>
          </a:bodyPr>
          <a:lstStyle/>
          <a:p>
            <a:r>
              <a:rPr lang="en-US" sz="2400" b="1" dirty="0" smtClean="0"/>
              <a:t>Private key</a:t>
            </a:r>
            <a:endParaRPr lang="en-US" sz="2400" b="1" dirty="0"/>
          </a:p>
        </p:txBody>
      </p:sp>
      <p:pic>
        <p:nvPicPr>
          <p:cNvPr id="57" name="Picture 3" descr="C:\Documents and Settings\Eric\Local Settings\Temporary Internet Files\Content.IE5\CPABCT2F\MC900014382[1].wmf"/>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925156" y="5545804"/>
            <a:ext cx="974529" cy="645275"/>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Straight Arrow Connector 57"/>
          <p:cNvCxnSpPr/>
          <p:nvPr/>
        </p:nvCxnSpPr>
        <p:spPr>
          <a:xfrm flipH="1">
            <a:off x="2822777" y="5836849"/>
            <a:ext cx="2609000" cy="7233"/>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61" name="Content Placeholder 4"/>
          <p:cNvPicPr>
            <a:picLocks noGrp="1" noChangeAspect="1"/>
          </p:cNvPicPr>
          <p:nvPr>
            <p:ph idx="1"/>
          </p:nvPr>
        </p:nvPicPr>
        <p:blipFill>
          <a:blip r:embed="rId9" cstate="screen">
            <a:extLst>
              <a:ext uri="{28A0092B-C50C-407E-A947-70E740481C1C}">
                <a14:useLocalDpi xmlns:a14="http://schemas.microsoft.com/office/drawing/2010/main"/>
              </a:ext>
            </a:extLst>
          </a:blip>
          <a:stretch>
            <a:fillRect/>
          </a:stretch>
        </p:blipFill>
        <p:spPr>
          <a:xfrm>
            <a:off x="7401790" y="4724400"/>
            <a:ext cx="443445" cy="443445"/>
          </a:xfrm>
        </p:spPr>
      </p:pic>
      <p:pic>
        <p:nvPicPr>
          <p:cNvPr id="62" name="Content Placeholder 4"/>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919598" y="5545804"/>
            <a:ext cx="582090" cy="582090"/>
          </a:xfrm>
          <a:prstGeom prst="rect">
            <a:avLst/>
          </a:prstGeom>
        </p:spPr>
      </p:pic>
      <p:pic>
        <p:nvPicPr>
          <p:cNvPr id="63" name="Picture 4" descr="C:\Documents and Settings\Eric\Local Settings\Temporary Internet Files\Content.IE5\ATC1QZ2Z\MC900432593[1].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924805" y="4804441"/>
            <a:ext cx="741363" cy="741363"/>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p:cNvSpPr txBox="1"/>
          <p:nvPr/>
        </p:nvSpPr>
        <p:spPr>
          <a:xfrm>
            <a:off x="7863114" y="4581203"/>
            <a:ext cx="1040670" cy="338554"/>
          </a:xfrm>
          <a:prstGeom prst="rect">
            <a:avLst/>
          </a:prstGeom>
          <a:noFill/>
        </p:spPr>
        <p:txBody>
          <a:bodyPr wrap="none" rtlCol="0">
            <a:spAutoFit/>
          </a:bodyPr>
          <a:lstStyle/>
          <a:p>
            <a:r>
              <a:rPr lang="en-US" sz="1600" b="1" dirty="0" smtClean="0"/>
              <a:t>Password</a:t>
            </a:r>
            <a:endParaRPr lang="en-US" sz="1600" b="1" dirty="0"/>
          </a:p>
        </p:txBody>
      </p:sp>
      <p:pic>
        <p:nvPicPr>
          <p:cNvPr id="65" name="Picture 4" descr="C:\Documents and Settings\Eric\Local Settings\Temporary Internet Files\Content.IE5\ATC1QZ2Z\MC900432593[1].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620000" y="5868441"/>
            <a:ext cx="741363" cy="741363"/>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65"/>
          <p:cNvSpPr txBox="1"/>
          <p:nvPr/>
        </p:nvSpPr>
        <p:spPr>
          <a:xfrm>
            <a:off x="7513067" y="5630442"/>
            <a:ext cx="1176669" cy="338554"/>
          </a:xfrm>
          <a:prstGeom prst="rect">
            <a:avLst/>
          </a:prstGeom>
          <a:solidFill>
            <a:schemeClr val="bg1">
              <a:alpha val="64000"/>
            </a:schemeClr>
          </a:solidFill>
          <a:ln>
            <a:noFill/>
          </a:ln>
        </p:spPr>
        <p:txBody>
          <a:bodyPr wrap="none" rtlCol="0">
            <a:spAutoFit/>
          </a:bodyPr>
          <a:lstStyle/>
          <a:p>
            <a:r>
              <a:rPr lang="en-US" sz="1600" b="1" dirty="0" smtClean="0"/>
              <a:t>Private key</a:t>
            </a:r>
            <a:endParaRPr lang="en-US" sz="1600" b="1" dirty="0"/>
          </a:p>
        </p:txBody>
      </p:sp>
      <p:pic>
        <p:nvPicPr>
          <p:cNvPr id="69" name="Picture 3" descr="C:\Documents and Settings\Eric\Local Settings\Temporary Internet Files\Content.IE5\CPABCT2F\MC900014382[1].wmf"/>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704955" y="5517827"/>
            <a:ext cx="974529" cy="645275"/>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p:cNvSpPr/>
          <p:nvPr/>
        </p:nvSpPr>
        <p:spPr>
          <a:xfrm>
            <a:off x="4198106" y="1463101"/>
            <a:ext cx="4970738" cy="5474715"/>
          </a:xfrm>
          <a:prstGeom prst="rect">
            <a:avLst/>
          </a:prstGeom>
          <a:solidFill>
            <a:schemeClr val="tx1">
              <a:alpha val="77000"/>
            </a:schemeClr>
          </a:solidFill>
          <a:ln w="31750" cmpd="sng">
            <a:noFill/>
            <a:prstDash val="sysDash"/>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9" name="Straight Connector 58"/>
          <p:cNvCxnSpPr/>
          <p:nvPr/>
        </p:nvCxnSpPr>
        <p:spPr>
          <a:xfrm>
            <a:off x="4173262" y="1524000"/>
            <a:ext cx="0" cy="5413816"/>
          </a:xfrm>
          <a:prstGeom prst="line">
            <a:avLst/>
          </a:prstGeom>
          <a:ln w="76200">
            <a:solidFill>
              <a:schemeClr val="bg2"/>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20151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2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6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5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6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58"/>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69"/>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59"/>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P spid="15" grpId="0" animBg="1"/>
      <p:bldP spid="23" grpId="0"/>
      <p:bldP spid="30" grpId="0" animBg="1"/>
      <p:bldP spid="33" grpId="0"/>
      <p:bldP spid="24" grpId="0" animBg="1"/>
      <p:bldP spid="27" grpId="0" animBg="1"/>
      <p:bldP spid="41" grpId="0"/>
      <p:bldP spid="48" grpId="0"/>
      <p:bldP spid="56" grpId="0" animBg="1"/>
      <p:bldP spid="64" grpId="0"/>
      <p:bldP spid="66" grpId="0" animBg="1"/>
      <p:bldP spid="6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Encryption Tools: PGP</a:t>
            </a:r>
          </a:p>
        </p:txBody>
      </p:sp>
      <p:sp>
        <p:nvSpPr>
          <p:cNvPr id="3" name="Content Placeholder 2"/>
          <p:cNvSpPr>
            <a:spLocks noGrp="1"/>
          </p:cNvSpPr>
          <p:nvPr>
            <p:ph idx="1"/>
          </p:nvPr>
        </p:nvSpPr>
        <p:spPr/>
        <p:txBody>
          <a:bodyPr/>
          <a:lstStyle/>
          <a:p>
            <a:r>
              <a:rPr lang="en-US"/>
              <a:t>GnuPG</a:t>
            </a:r>
            <a:r>
              <a:rPr lang="en-US">
                <a:solidFill>
                  <a:schemeClr val="accent6"/>
                </a:solidFill>
              </a:rPr>
              <a:t>, free software</a:t>
            </a:r>
          </a:p>
          <a:p>
            <a:pPr lvl="1"/>
            <a:r>
              <a:rPr lang="en-US"/>
              <a:t>Pretty Good Privacy (PGP), Phil Zimmerman ('91)</a:t>
            </a:r>
          </a:p>
          <a:p>
            <a:pPr lvl="1"/>
            <a:r>
              <a:rPr lang="en-US"/>
              <a:t>Lets you hide email content via encryption</a:t>
            </a:r>
          </a:p>
          <a:p>
            <a:r>
              <a:rPr lang="en-US"/>
              <a:t>Basic idea:</a:t>
            </a:r>
          </a:p>
          <a:p>
            <a:pPr lvl="1"/>
            <a:r>
              <a:rPr lang="en-US">
                <a:solidFill>
                  <a:schemeClr val="accent6"/>
                </a:solidFill>
              </a:rPr>
              <a:t>Hybrid</a:t>
            </a:r>
            <a:r>
              <a:rPr lang="en-US"/>
              <a:t> encryption to conceal messages</a:t>
            </a:r>
          </a:p>
          <a:p>
            <a:pPr lvl="1"/>
            <a:r>
              <a:rPr lang="en-US"/>
              <a:t>Digital signatures on messages (hash-then-sign)</a:t>
            </a:r>
          </a:p>
          <a:p>
            <a:pPr lvl="1"/>
            <a:endParaRPr lang="en-US"/>
          </a:p>
        </p:txBody>
      </p:sp>
    </p:spTree>
    <p:extLst>
      <p:ext uri="{BB962C8B-B14F-4D97-AF65-F5344CB8AC3E}">
        <p14:creationId xmlns:p14="http://schemas.microsoft.com/office/powerpoint/2010/main" val="298293164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PGP cont'd</a:t>
            </a:r>
          </a:p>
        </p:txBody>
      </p:sp>
      <p:sp>
        <p:nvSpPr>
          <p:cNvPr id="3" name="Content Placeholder 2"/>
          <p:cNvSpPr>
            <a:spLocks noGrp="1"/>
          </p:cNvSpPr>
          <p:nvPr>
            <p:ph idx="1"/>
          </p:nvPr>
        </p:nvSpPr>
        <p:spPr/>
        <p:txBody>
          <a:bodyPr/>
          <a:lstStyle/>
          <a:p>
            <a:r>
              <a:rPr lang="en-US"/>
              <a:t>Each user has:</a:t>
            </a:r>
          </a:p>
          <a:p>
            <a:pPr lvl="1"/>
            <a:r>
              <a:rPr lang="en-US"/>
              <a:t>A public encryption key, paired with a private decryption key</a:t>
            </a:r>
          </a:p>
          <a:p>
            <a:pPr lvl="1"/>
            <a:r>
              <a:rPr lang="en-US"/>
              <a:t>A private signature key, paired with a public verification key</a:t>
            </a:r>
          </a:p>
          <a:p>
            <a:endParaRPr lang="en-US"/>
          </a:p>
          <a:p>
            <a:r>
              <a:rPr lang="en-US"/>
              <a:t>How does sending/receiving work?</a:t>
            </a:r>
          </a:p>
          <a:p>
            <a:r>
              <a:rPr lang="en-US"/>
              <a:t>How do you find out someone's public key?</a:t>
            </a:r>
          </a:p>
        </p:txBody>
      </p:sp>
    </p:spTree>
    <p:extLst>
      <p:ext uri="{BB962C8B-B14F-4D97-AF65-F5344CB8AC3E}">
        <p14:creationId xmlns:p14="http://schemas.microsoft.com/office/powerpoint/2010/main" val="306809756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Sending and receiving</a:t>
            </a:r>
          </a:p>
        </p:txBody>
      </p:sp>
      <p:sp>
        <p:nvSpPr>
          <p:cNvPr id="3" name="Content Placeholder 2"/>
          <p:cNvSpPr>
            <a:spLocks noGrp="1"/>
          </p:cNvSpPr>
          <p:nvPr>
            <p:ph idx="1"/>
          </p:nvPr>
        </p:nvSpPr>
        <p:spPr/>
        <p:txBody>
          <a:bodyPr/>
          <a:lstStyle/>
          <a:p>
            <a:pPr marL="118872" indent="0">
              <a:buNone/>
            </a:pPr>
            <a:r>
              <a:rPr lang="en-US"/>
              <a:t>To send a message:</a:t>
            </a:r>
          </a:p>
          <a:p>
            <a:pPr lvl="1"/>
            <a:r>
              <a:rPr lang="en-US"/>
              <a:t>Sign with your signature key</a:t>
            </a:r>
          </a:p>
          <a:p>
            <a:pPr lvl="1"/>
            <a:r>
              <a:rPr lang="en-US"/>
              <a:t>Encrypt message and signature with recipient's public encryption key</a:t>
            </a:r>
          </a:p>
          <a:p>
            <a:endParaRPr lang="en-US"/>
          </a:p>
          <a:p>
            <a:pPr marL="118872" indent="0">
              <a:buNone/>
            </a:pPr>
            <a:r>
              <a:rPr lang="en-US"/>
              <a:t>To receive a message:</a:t>
            </a:r>
          </a:p>
          <a:p>
            <a:pPr lvl="1"/>
            <a:r>
              <a:rPr lang="en-US"/>
              <a:t>Decrypt with your private key to get message and signature</a:t>
            </a:r>
          </a:p>
          <a:p>
            <a:pPr lvl="1"/>
            <a:r>
              <a:rPr lang="en-US"/>
              <a:t>Use sender's public verification key to check sig</a:t>
            </a:r>
          </a:p>
        </p:txBody>
      </p:sp>
    </p:spTree>
    <p:extLst>
      <p:ext uri="{BB962C8B-B14F-4D97-AF65-F5344CB8AC3E}">
        <p14:creationId xmlns:p14="http://schemas.microsoft.com/office/powerpoint/2010/main" val="191365770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Fingerprints</a:t>
            </a:r>
          </a:p>
        </p:txBody>
      </p:sp>
      <p:sp>
        <p:nvSpPr>
          <p:cNvPr id="3" name="Content Placeholder 2"/>
          <p:cNvSpPr>
            <a:spLocks noGrp="1"/>
          </p:cNvSpPr>
          <p:nvPr>
            <p:ph idx="1"/>
          </p:nvPr>
        </p:nvSpPr>
        <p:spPr/>
        <p:txBody>
          <a:bodyPr/>
          <a:lstStyle/>
          <a:p>
            <a:r>
              <a:rPr lang="en-US"/>
              <a:t>How do you obtain Bob's public key?</a:t>
            </a:r>
          </a:p>
          <a:p>
            <a:pPr lvl="1"/>
            <a:r>
              <a:rPr lang="en-US"/>
              <a:t>Get it from Bob's website? ( </a:t>
            </a:r>
            <a:r>
              <a:rPr lang="en-US">
                <a:sym typeface="Wingdings"/>
              </a:rPr>
              <a:t> )</a:t>
            </a:r>
          </a:p>
          <a:p>
            <a:pPr lvl="1"/>
            <a:r>
              <a:rPr lang="en-US">
                <a:sym typeface="Wingdings"/>
              </a:rPr>
              <a:t>Get it from Bob's website, verify using out-of-band communication</a:t>
            </a:r>
          </a:p>
          <a:p>
            <a:pPr lvl="2"/>
            <a:r>
              <a:rPr lang="en-US">
                <a:sym typeface="Wingdings"/>
              </a:rPr>
              <a:t>Keys are unwieldy - </a:t>
            </a:r>
            <a:r>
              <a:rPr lang="en-US">
                <a:solidFill>
                  <a:schemeClr val="accent6"/>
                </a:solidFill>
                <a:sym typeface="Wingdings"/>
              </a:rPr>
              <a:t>fingerprints</a:t>
            </a:r>
          </a:p>
          <a:p>
            <a:pPr lvl="2"/>
            <a:r>
              <a:rPr lang="en-US">
                <a:sym typeface="Wingdings"/>
              </a:rPr>
              <a:t>A fingerprint is a cryptographic hash of a key</a:t>
            </a:r>
          </a:p>
          <a:p>
            <a:pPr lvl="1"/>
            <a:r>
              <a:rPr lang="en-US">
                <a:sym typeface="Wingdings"/>
              </a:rPr>
              <a:t>What if you don't personally know Bob?</a:t>
            </a:r>
          </a:p>
          <a:p>
            <a:pPr lvl="2"/>
            <a:r>
              <a:rPr lang="en-US">
                <a:sym typeface="Wingdings"/>
              </a:rPr>
              <a:t>Web of Trust (WoT)</a:t>
            </a:r>
            <a:endParaRPr lang="en-US"/>
          </a:p>
        </p:txBody>
      </p:sp>
    </p:spTree>
    <p:extLst>
      <p:ext uri="{BB962C8B-B14F-4D97-AF65-F5344CB8AC3E}">
        <p14:creationId xmlns:p14="http://schemas.microsoft.com/office/powerpoint/2010/main" val="180757457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Drawbacks of (Just) Encryption I</a:t>
            </a:r>
          </a:p>
        </p:txBody>
      </p:sp>
      <p:sp>
        <p:nvSpPr>
          <p:cNvPr id="3" name="Content Placeholder 2"/>
          <p:cNvSpPr>
            <a:spLocks noGrp="1"/>
          </p:cNvSpPr>
          <p:nvPr>
            <p:ph idx="1"/>
          </p:nvPr>
        </p:nvSpPr>
        <p:spPr/>
        <p:txBody>
          <a:bodyPr>
            <a:normAutofit fontScale="92500" lnSpcReduction="20000"/>
          </a:bodyPr>
          <a:lstStyle/>
          <a:p>
            <a:r>
              <a:rPr lang="en-US" dirty="0"/>
              <a:t>What if Bob's machine compromised?</a:t>
            </a:r>
          </a:p>
          <a:p>
            <a:pPr lvl="1"/>
            <a:r>
              <a:rPr lang="en-US" dirty="0"/>
              <a:t>His key material becomes known</a:t>
            </a:r>
          </a:p>
          <a:p>
            <a:pPr lvl="1"/>
            <a:r>
              <a:rPr lang="en-US" dirty="0"/>
              <a:t>Past messages can be decrypted and read</a:t>
            </a:r>
          </a:p>
          <a:p>
            <a:pPr lvl="1"/>
            <a:r>
              <a:rPr lang="en-US" dirty="0"/>
              <a:t>You also have </a:t>
            </a:r>
            <a:r>
              <a:rPr lang="en-US" dirty="0">
                <a:solidFill>
                  <a:schemeClr val="accent6"/>
                </a:solidFill>
              </a:rPr>
              <a:t>sender's signature</a:t>
            </a:r>
            <a:r>
              <a:rPr lang="en-US" dirty="0"/>
              <a:t> on messages sent, so you can prove identity of sender</a:t>
            </a:r>
          </a:p>
          <a:p>
            <a:pPr marL="621792" indent="-457200"/>
            <a:r>
              <a:rPr lang="en-US" dirty="0" smtClean="0"/>
              <a:t>The </a:t>
            </a:r>
            <a:r>
              <a:rPr lang="en-US" dirty="0"/>
              <a:t>software created lots </a:t>
            </a:r>
            <a:r>
              <a:rPr lang="en-US" dirty="0" smtClean="0"/>
              <a:t>of incriminating </a:t>
            </a:r>
            <a:r>
              <a:rPr lang="en-US" dirty="0"/>
              <a:t>records</a:t>
            </a:r>
          </a:p>
          <a:p>
            <a:pPr marL="914400" lvl="1" indent="-457200"/>
            <a:r>
              <a:rPr lang="en-US" dirty="0" smtClean="0"/>
              <a:t>Key </a:t>
            </a:r>
            <a:r>
              <a:rPr lang="en-US" dirty="0"/>
              <a:t>material that decrypts data sent </a:t>
            </a:r>
            <a:r>
              <a:rPr lang="en-US" dirty="0" smtClean="0"/>
              <a:t>over the </a:t>
            </a:r>
            <a:r>
              <a:rPr lang="en-US" dirty="0"/>
              <a:t>public Internet</a:t>
            </a:r>
          </a:p>
          <a:p>
            <a:pPr marL="914400" lvl="1" indent="-457200"/>
            <a:r>
              <a:rPr lang="en-US" dirty="0" smtClean="0"/>
              <a:t>Signatures </a:t>
            </a:r>
            <a:r>
              <a:rPr lang="en-US" dirty="0"/>
              <a:t>with proofs of who said </a:t>
            </a:r>
            <a:r>
              <a:rPr lang="en-US" dirty="0" smtClean="0"/>
              <a:t>what</a:t>
            </a:r>
          </a:p>
          <a:p>
            <a:pPr marL="621792" indent="-457200"/>
            <a:r>
              <a:rPr lang="en-US" dirty="0" smtClean="0"/>
              <a:t> </a:t>
            </a:r>
            <a:r>
              <a:rPr lang="en-US" dirty="0"/>
              <a:t>Alice better watch what she says</a:t>
            </a:r>
          </a:p>
          <a:p>
            <a:pPr marL="914400" lvl="1" indent="-457200"/>
            <a:r>
              <a:rPr lang="en-US" dirty="0" smtClean="0"/>
              <a:t>Her </a:t>
            </a:r>
            <a:r>
              <a:rPr lang="en-US" dirty="0"/>
              <a:t>privacy depends on Bob’s </a:t>
            </a:r>
            <a:r>
              <a:rPr lang="en-US" dirty="0" smtClean="0"/>
              <a:t>actions</a:t>
            </a:r>
            <a:endParaRPr lang="en-US" dirty="0"/>
          </a:p>
          <a:p>
            <a:pPr marL="914400" lvl="1" indent="-457200"/>
            <a:endParaRPr lang="en-US" dirty="0"/>
          </a:p>
          <a:p>
            <a:pPr marL="914400" lvl="1" indent="-457200"/>
            <a:endParaRPr lang="en-US" dirty="0"/>
          </a:p>
          <a:p>
            <a:pPr lvl="1"/>
            <a:endParaRPr lang="en-US" dirty="0"/>
          </a:p>
          <a:p>
            <a:endParaRPr lang="en-US" dirty="0"/>
          </a:p>
        </p:txBody>
      </p:sp>
    </p:spTree>
    <p:extLst>
      <p:ext uri="{BB962C8B-B14F-4D97-AF65-F5344CB8AC3E}">
        <p14:creationId xmlns:p14="http://schemas.microsoft.com/office/powerpoint/2010/main" val="287090572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Drawbacks of (Just) Encryption II</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38200" y="1849838"/>
            <a:ext cx="7294412" cy="4461315"/>
          </a:xfrm>
          <a:prstGeom prst="rect">
            <a:avLst/>
          </a:prstGeom>
        </p:spPr>
      </p:pic>
      <p:sp>
        <p:nvSpPr>
          <p:cNvPr id="3" name="TextBox 2"/>
          <p:cNvSpPr txBox="1"/>
          <p:nvPr/>
        </p:nvSpPr>
        <p:spPr>
          <a:xfrm>
            <a:off x="4709886" y="2800475"/>
            <a:ext cx="691215" cy="369332"/>
          </a:xfrm>
          <a:prstGeom prst="rect">
            <a:avLst/>
          </a:prstGeom>
          <a:solidFill>
            <a:schemeClr val="bg1"/>
          </a:solidFill>
        </p:spPr>
        <p:txBody>
          <a:bodyPr wrap="none" rtlCol="0">
            <a:spAutoFit/>
          </a:bodyPr>
          <a:lstStyle/>
          <a:p>
            <a:r>
              <a:rPr lang="en-US" b="1" dirty="0" smtClean="0">
                <a:latin typeface="Consolas" panose="020B0609020204030204" pitchFamily="49" charset="0"/>
                <a:cs typeface="Consolas" panose="020B0609020204030204" pitchFamily="49" charset="0"/>
              </a:rPr>
              <a:t>JAIL</a:t>
            </a:r>
            <a:endParaRPr lang="en-US" b="1" dirty="0">
              <a:latin typeface="Consolas" panose="020B0609020204030204" pitchFamily="49" charset="0"/>
              <a:cs typeface="Consolas" panose="020B0609020204030204" pitchFamily="49" charset="0"/>
            </a:endParaRPr>
          </a:p>
        </p:txBody>
      </p:sp>
      <p:sp>
        <p:nvSpPr>
          <p:cNvPr id="5" name="TextBox 4"/>
          <p:cNvSpPr txBox="1"/>
          <p:nvPr/>
        </p:nvSpPr>
        <p:spPr>
          <a:xfrm>
            <a:off x="5308768" y="3077812"/>
            <a:ext cx="1577676" cy="369332"/>
          </a:xfrm>
          <a:prstGeom prst="rect">
            <a:avLst/>
          </a:prstGeom>
          <a:solidFill>
            <a:schemeClr val="bg1"/>
          </a:solidFill>
        </p:spPr>
        <p:txBody>
          <a:bodyPr wrap="none" rtlCol="0">
            <a:spAutoFit/>
          </a:bodyPr>
          <a:lstStyle/>
          <a:p>
            <a:r>
              <a:rPr lang="en-US" b="1" dirty="0" smtClean="0">
                <a:latin typeface="Consolas" panose="020B0609020204030204" pitchFamily="49" charset="0"/>
                <a:cs typeface="Consolas" panose="020B0609020204030204" pitchFamily="49" charset="0"/>
              </a:rPr>
              <a:t>SUBPEONA   </a:t>
            </a:r>
            <a:endParaRPr lang="en-US" b="1"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539911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Casual </a:t>
            </a:r>
            <a:r>
              <a:rPr lang="en-US" dirty="0" smtClean="0"/>
              <a:t>Conversations</a:t>
            </a:r>
            <a:endParaRPr lang="en-US" dirty="0"/>
          </a:p>
        </p:txBody>
      </p:sp>
      <p:sp>
        <p:nvSpPr>
          <p:cNvPr id="3" name="Content Placeholder 2"/>
          <p:cNvSpPr>
            <a:spLocks noGrp="1"/>
          </p:cNvSpPr>
          <p:nvPr>
            <p:ph idx="1"/>
          </p:nvPr>
        </p:nvSpPr>
        <p:spPr/>
        <p:txBody>
          <a:bodyPr/>
          <a:lstStyle/>
          <a:p>
            <a:r>
              <a:rPr lang="en-US" dirty="0" smtClean="0"/>
              <a:t>Alice </a:t>
            </a:r>
            <a:r>
              <a:rPr lang="en-US" dirty="0"/>
              <a:t>and Bob talk in a room</a:t>
            </a:r>
          </a:p>
          <a:p>
            <a:r>
              <a:rPr lang="en-US" dirty="0" smtClean="0"/>
              <a:t>No </a:t>
            </a:r>
            <a:r>
              <a:rPr lang="en-US" dirty="0"/>
              <a:t>one else can </a:t>
            </a:r>
            <a:r>
              <a:rPr lang="en-US" dirty="0" smtClean="0"/>
              <a:t>hear</a:t>
            </a:r>
          </a:p>
          <a:p>
            <a:pPr lvl="1"/>
            <a:r>
              <a:rPr lang="en-US" dirty="0" smtClean="0"/>
              <a:t>Unless </a:t>
            </a:r>
            <a:r>
              <a:rPr lang="en-US" dirty="0"/>
              <a:t>being recorded</a:t>
            </a:r>
          </a:p>
          <a:p>
            <a:r>
              <a:rPr lang="en-US" dirty="0" smtClean="0"/>
              <a:t>No </a:t>
            </a:r>
            <a:r>
              <a:rPr lang="en-US" dirty="0"/>
              <a:t>one else knows what they </a:t>
            </a:r>
            <a:r>
              <a:rPr lang="en-US" dirty="0" smtClean="0"/>
              <a:t>say</a:t>
            </a:r>
          </a:p>
          <a:p>
            <a:pPr lvl="1"/>
            <a:r>
              <a:rPr lang="en-US" dirty="0" smtClean="0"/>
              <a:t>Unless </a:t>
            </a:r>
            <a:r>
              <a:rPr lang="en-US" dirty="0"/>
              <a:t>Alice or Bob tell them</a:t>
            </a:r>
          </a:p>
          <a:p>
            <a:r>
              <a:rPr lang="en-US" dirty="0" smtClean="0"/>
              <a:t>No </a:t>
            </a:r>
            <a:r>
              <a:rPr lang="en-US" dirty="0"/>
              <a:t>one can prove what was </a:t>
            </a:r>
            <a:r>
              <a:rPr lang="en-US" dirty="0" smtClean="0"/>
              <a:t>said</a:t>
            </a:r>
          </a:p>
          <a:p>
            <a:pPr lvl="1"/>
            <a:r>
              <a:rPr lang="en-US" dirty="0" smtClean="0"/>
              <a:t>Not </a:t>
            </a:r>
            <a:r>
              <a:rPr lang="en-US" dirty="0"/>
              <a:t>even Alice or Bob</a:t>
            </a:r>
          </a:p>
          <a:p>
            <a:r>
              <a:rPr lang="en-US" dirty="0" smtClean="0"/>
              <a:t>These </a:t>
            </a:r>
            <a:r>
              <a:rPr lang="en-US" dirty="0"/>
              <a:t>conversations are “off-the-record”</a:t>
            </a:r>
          </a:p>
        </p:txBody>
      </p:sp>
    </p:spTree>
    <p:extLst>
      <p:ext uri="{BB962C8B-B14F-4D97-AF65-F5344CB8AC3E}">
        <p14:creationId xmlns:p14="http://schemas.microsoft.com/office/powerpoint/2010/main" val="18223106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Desirable communication properties</a:t>
            </a:r>
          </a:p>
        </p:txBody>
      </p:sp>
      <p:sp>
        <p:nvSpPr>
          <p:cNvPr id="3" name="Content Placeholder 2"/>
          <p:cNvSpPr>
            <a:spLocks noGrp="1"/>
          </p:cNvSpPr>
          <p:nvPr>
            <p:ph idx="1"/>
          </p:nvPr>
        </p:nvSpPr>
        <p:spPr>
          <a:xfrm>
            <a:off x="457200" y="1828800"/>
            <a:ext cx="8229600" cy="4625609"/>
          </a:xfrm>
        </p:spPr>
        <p:txBody>
          <a:bodyPr/>
          <a:lstStyle/>
          <a:p>
            <a:r>
              <a:rPr lang="en-US">
                <a:solidFill>
                  <a:schemeClr val="accent6"/>
                </a:solidFill>
              </a:rPr>
              <a:t>Forward secrecy</a:t>
            </a:r>
            <a:r>
              <a:rPr lang="en-US"/>
              <a:t>:</a:t>
            </a:r>
          </a:p>
          <a:p>
            <a:pPr lvl="1"/>
            <a:r>
              <a:rPr lang="en-US"/>
              <a:t>Even if your key material is compromised, past messages should be safe</a:t>
            </a:r>
          </a:p>
          <a:p>
            <a:pPr marL="621792" indent="-457200"/>
            <a:r>
              <a:rPr lang="en-US">
                <a:solidFill>
                  <a:schemeClr val="accent6"/>
                </a:solidFill>
              </a:rPr>
              <a:t>Deniability</a:t>
            </a:r>
            <a:r>
              <a:rPr lang="en-US"/>
              <a:t>: be able to deny having sent a message</a:t>
            </a:r>
          </a:p>
          <a:p>
            <a:pPr marL="621792" indent="-457200"/>
            <a:r>
              <a:rPr lang="en-US"/>
              <a:t>Mimic casual, </a:t>
            </a:r>
            <a:r>
              <a:rPr lang="en-US">
                <a:solidFill>
                  <a:schemeClr val="accent6"/>
                </a:solidFill>
              </a:rPr>
              <a:t>off-the-record </a:t>
            </a:r>
            <a:r>
              <a:rPr lang="en-US"/>
              <a:t>conversations</a:t>
            </a:r>
          </a:p>
          <a:p>
            <a:pPr lvl="1"/>
            <a:r>
              <a:rPr lang="en-US">
                <a:solidFill>
                  <a:schemeClr val="accent6"/>
                </a:solidFill>
              </a:rPr>
              <a:t>Deniable authentication</a:t>
            </a:r>
            <a:r>
              <a:rPr lang="en-US"/>
              <a:t>: be confident of who you are talking to, but unable to prove to a third party what was said</a:t>
            </a:r>
          </a:p>
        </p:txBody>
      </p:sp>
    </p:spTree>
    <p:extLst>
      <p:ext uri="{BB962C8B-B14F-4D97-AF65-F5344CB8AC3E}">
        <p14:creationId xmlns:p14="http://schemas.microsoft.com/office/powerpoint/2010/main" val="340907267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Privacy?</a:t>
            </a:r>
          </a:p>
        </p:txBody>
      </p:sp>
      <p:sp>
        <p:nvSpPr>
          <p:cNvPr id="3" name="Content Placeholder 2"/>
          <p:cNvSpPr>
            <a:spLocks noGrp="1"/>
          </p:cNvSpPr>
          <p:nvPr>
            <p:ph idx="1"/>
          </p:nvPr>
        </p:nvSpPr>
        <p:spPr>
          <a:xfrm>
            <a:off x="457200" y="1775191"/>
            <a:ext cx="8458200" cy="4625609"/>
          </a:xfrm>
        </p:spPr>
        <p:txBody>
          <a:bodyPr/>
          <a:lstStyle/>
          <a:p>
            <a:pPr marL="438912" lvl="1" indent="-320040">
              <a:spcBef>
                <a:spcPts val="0"/>
              </a:spcBef>
              <a:buClr>
                <a:schemeClr val="accent1"/>
              </a:buClr>
              <a:buSzPct val="80000"/>
              <a:buFont typeface="Wingdings 2"/>
              <a:buChar char=""/>
            </a:pPr>
            <a:r>
              <a:rPr lang="en-US" sz="3200" dirty="0"/>
              <a:t>Privacy is not equivalent to secrecy</a:t>
            </a:r>
          </a:p>
          <a:p>
            <a:pPr marL="438912" lvl="1" indent="-320040">
              <a:spcBef>
                <a:spcPts val="0"/>
              </a:spcBef>
              <a:buClr>
                <a:schemeClr val="accent1"/>
              </a:buClr>
              <a:buSzPct val="80000"/>
              <a:buFont typeface="Wingdings 2"/>
              <a:buChar char=""/>
            </a:pPr>
            <a:r>
              <a:rPr lang="en-US" sz="3200" dirty="0"/>
              <a:t>Necessary to ensure civil liberties:</a:t>
            </a:r>
          </a:p>
          <a:p>
            <a:pPr marL="704088" lvl="2" indent="-320040">
              <a:spcBef>
                <a:spcPts val="0"/>
              </a:spcBef>
              <a:buClr>
                <a:schemeClr val="accent1"/>
              </a:buClr>
              <a:buSzPct val="80000"/>
              <a:buFont typeface="Wingdings 2"/>
              <a:buChar char=""/>
            </a:pPr>
            <a:r>
              <a:rPr lang="en-US" dirty="0"/>
              <a:t>Free speech, free association, autonomy, freedom from censorship and constant surveillance</a:t>
            </a:r>
          </a:p>
          <a:p>
            <a:r>
              <a:rPr lang="en-US" dirty="0"/>
              <a:t>"Nothing to Hide Argument"</a:t>
            </a:r>
          </a:p>
          <a:p>
            <a:pPr lvl="1"/>
            <a:r>
              <a:rPr lang="en-US" dirty="0"/>
              <a:t>Dangers of constructing a Kafkaesque world</a:t>
            </a:r>
          </a:p>
          <a:p>
            <a:pPr lvl="1"/>
            <a:r>
              <a:rPr lang="en-US" dirty="0"/>
              <a:t>Optional reading</a:t>
            </a:r>
            <a:r>
              <a:rPr lang="en-US" i="1" dirty="0"/>
              <a:t>: 'I've Got Nothing to Hide' and Other Misunderstandings of Privacy</a:t>
            </a:r>
            <a:r>
              <a:rPr lang="en-US" dirty="0"/>
              <a:t>, Daniel J. </a:t>
            </a:r>
            <a:r>
              <a:rPr lang="en-US" dirty="0" err="1"/>
              <a:t>Solove</a:t>
            </a:r>
            <a:endParaRPr lang="en-US" dirty="0"/>
          </a:p>
        </p:txBody>
      </p:sp>
    </p:spTree>
    <p:extLst>
      <p:ext uri="{BB962C8B-B14F-4D97-AF65-F5344CB8AC3E}">
        <p14:creationId xmlns:p14="http://schemas.microsoft.com/office/powerpoint/2010/main" val="263705943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Off-the-Record (OTR) Messaging </a:t>
            </a:r>
            <a:endParaRPr lang="en-US" dirty="0"/>
          </a:p>
        </p:txBody>
      </p:sp>
      <p:sp>
        <p:nvSpPr>
          <p:cNvPr id="4" name="Rectangle 3"/>
          <p:cNvSpPr/>
          <p:nvPr/>
        </p:nvSpPr>
        <p:spPr>
          <a:xfrm>
            <a:off x="6477000" y="3327975"/>
            <a:ext cx="1600200" cy="1143000"/>
          </a:xfrm>
          <a:prstGeom prst="rect">
            <a:avLst/>
          </a:prstGeom>
          <a:solidFill>
            <a:schemeClr val="accent2">
              <a:lumMod val="75000"/>
            </a:schemeClr>
          </a:solidFill>
          <a:ln w="31750" cmpd="sng">
            <a:solidFill>
              <a:schemeClr val="accent2">
                <a:lumMod val="50000"/>
              </a:schemeClr>
            </a:solidFill>
            <a:prstDash val="solid"/>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Bob</a:t>
            </a:r>
            <a:endParaRPr lang="en-US" sz="3600" dirty="0"/>
          </a:p>
        </p:txBody>
      </p:sp>
      <p:sp>
        <p:nvSpPr>
          <p:cNvPr id="5" name="Rectangle 4"/>
          <p:cNvSpPr/>
          <p:nvPr/>
        </p:nvSpPr>
        <p:spPr>
          <a:xfrm>
            <a:off x="1066800" y="3327975"/>
            <a:ext cx="1600200" cy="1143000"/>
          </a:xfrm>
          <a:prstGeom prst="rect">
            <a:avLst/>
          </a:prstGeom>
          <a:solidFill>
            <a:schemeClr val="accent4">
              <a:lumMod val="75000"/>
            </a:schemeClr>
          </a:solidFill>
          <a:ln w="31750" cmpd="sng">
            <a:solidFill>
              <a:schemeClr val="accent4">
                <a:lumMod val="50000"/>
              </a:schemeClr>
            </a:solidFill>
            <a:prstDash val="solid"/>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Alice</a:t>
            </a:r>
            <a:endParaRPr lang="en-US" sz="3600" dirty="0"/>
          </a:p>
        </p:txBody>
      </p:sp>
      <p:sp>
        <p:nvSpPr>
          <p:cNvPr id="6" name="TextBox 5"/>
          <p:cNvSpPr txBox="1"/>
          <p:nvPr/>
        </p:nvSpPr>
        <p:spPr>
          <a:xfrm>
            <a:off x="3688977" y="4089975"/>
            <a:ext cx="2371165" cy="584775"/>
          </a:xfrm>
          <a:prstGeom prst="rect">
            <a:avLst/>
          </a:prstGeom>
          <a:noFill/>
        </p:spPr>
        <p:txBody>
          <a:bodyPr wrap="square" rtlCol="0">
            <a:spAutoFit/>
          </a:bodyPr>
          <a:lstStyle/>
          <a:p>
            <a:r>
              <a:rPr lang="en-US" sz="3200" b="1" dirty="0" err="1" smtClean="0"/>
              <a:t>Sign</a:t>
            </a:r>
            <a:r>
              <a:rPr lang="en-US" sz="3200" b="1" baseline="-25000" dirty="0" err="1" smtClean="0">
                <a:solidFill>
                  <a:schemeClr val="accent2">
                    <a:lumMod val="50000"/>
                  </a:schemeClr>
                </a:solidFill>
              </a:rPr>
              <a:t>bob</a:t>
            </a:r>
            <a:r>
              <a:rPr lang="en-US" sz="3200" b="1" dirty="0" smtClean="0"/>
              <a:t>(</a:t>
            </a:r>
            <a:r>
              <a:rPr lang="en-US" sz="3200" b="1" dirty="0" err="1" smtClean="0"/>
              <a:t>g</a:t>
            </a:r>
            <a:r>
              <a:rPr lang="en-US" sz="3200" b="1" baseline="30000" dirty="0" err="1" smtClean="0">
                <a:solidFill>
                  <a:schemeClr val="accent2">
                    <a:lumMod val="50000"/>
                  </a:schemeClr>
                </a:solidFill>
              </a:rPr>
              <a:t>y</a:t>
            </a:r>
            <a:r>
              <a:rPr lang="en-US" sz="3200" b="1" dirty="0"/>
              <a:t>)</a:t>
            </a:r>
          </a:p>
        </p:txBody>
      </p:sp>
      <p:sp>
        <p:nvSpPr>
          <p:cNvPr id="7" name="TextBox 6"/>
          <p:cNvSpPr txBox="1"/>
          <p:nvPr/>
        </p:nvSpPr>
        <p:spPr>
          <a:xfrm>
            <a:off x="3429000" y="3048000"/>
            <a:ext cx="2209800" cy="584775"/>
          </a:xfrm>
          <a:prstGeom prst="rect">
            <a:avLst/>
          </a:prstGeom>
          <a:noFill/>
        </p:spPr>
        <p:txBody>
          <a:bodyPr wrap="square" rtlCol="0">
            <a:spAutoFit/>
          </a:bodyPr>
          <a:lstStyle/>
          <a:p>
            <a:r>
              <a:rPr lang="en-US" sz="3200" b="1" dirty="0" err="1" smtClean="0"/>
              <a:t>Sign</a:t>
            </a:r>
            <a:r>
              <a:rPr lang="en-US" sz="3200" b="1" baseline="-25000" dirty="0" err="1" smtClean="0">
                <a:solidFill>
                  <a:schemeClr val="accent4">
                    <a:lumMod val="50000"/>
                  </a:schemeClr>
                </a:solidFill>
              </a:rPr>
              <a:t>alice</a:t>
            </a:r>
            <a:r>
              <a:rPr lang="en-US" sz="3200" b="1" dirty="0" smtClean="0"/>
              <a:t>(</a:t>
            </a:r>
            <a:r>
              <a:rPr lang="en-US" sz="3200" b="1" dirty="0" err="1" smtClean="0"/>
              <a:t>g</a:t>
            </a:r>
            <a:r>
              <a:rPr lang="en-US" sz="3200" b="1" baseline="30000" dirty="0" err="1">
                <a:solidFill>
                  <a:schemeClr val="accent4">
                    <a:lumMod val="50000"/>
                  </a:schemeClr>
                </a:solidFill>
              </a:rPr>
              <a:t>x</a:t>
            </a:r>
            <a:r>
              <a:rPr lang="en-US" sz="3200" b="1" dirty="0" smtClean="0"/>
              <a:t>)</a:t>
            </a:r>
            <a:endParaRPr lang="en-US" sz="3200" b="1" dirty="0"/>
          </a:p>
        </p:txBody>
      </p:sp>
      <p:cxnSp>
        <p:nvCxnSpPr>
          <p:cNvPr id="9" name="Straight Arrow Connector 8"/>
          <p:cNvCxnSpPr/>
          <p:nvPr/>
        </p:nvCxnSpPr>
        <p:spPr>
          <a:xfrm>
            <a:off x="3048000" y="3632775"/>
            <a:ext cx="3048000" cy="0"/>
          </a:xfrm>
          <a:prstGeom prst="straightConnector1">
            <a:avLst/>
          </a:prstGeom>
          <a:ln w="444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012142" y="4160658"/>
            <a:ext cx="3048000" cy="0"/>
          </a:xfrm>
          <a:prstGeom prst="straightConnector1">
            <a:avLst/>
          </a:prstGeom>
          <a:ln w="44450">
            <a:solidFill>
              <a:schemeClr val="tx1"/>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57200" y="1828800"/>
            <a:ext cx="8229600" cy="1077218"/>
          </a:xfrm>
          <a:prstGeom prst="rect">
            <a:avLst/>
          </a:prstGeom>
          <a:noFill/>
        </p:spPr>
        <p:txBody>
          <a:bodyPr wrap="square" rtlCol="0">
            <a:spAutoFit/>
          </a:bodyPr>
          <a:lstStyle/>
          <a:p>
            <a:r>
              <a:rPr lang="en-US" sz="3200" dirty="0" smtClean="0"/>
              <a:t>1. Use Authenticated </a:t>
            </a:r>
            <a:r>
              <a:rPr lang="en-US" sz="3200" dirty="0" err="1" smtClean="0"/>
              <a:t>Diffie</a:t>
            </a:r>
            <a:r>
              <a:rPr lang="en-US" sz="3200" dirty="0" smtClean="0"/>
              <a:t>-Hellman to establish a (short-lived) </a:t>
            </a:r>
            <a:r>
              <a:rPr lang="en-US" sz="3200" dirty="0" smtClean="0">
                <a:solidFill>
                  <a:schemeClr val="accent6"/>
                </a:solidFill>
              </a:rPr>
              <a:t>session key EK</a:t>
            </a:r>
            <a:endParaRPr lang="en-US" sz="3200" dirty="0">
              <a:solidFill>
                <a:schemeClr val="accent6"/>
              </a:solidFill>
            </a:endParaRPr>
          </a:p>
        </p:txBody>
      </p:sp>
      <p:sp>
        <p:nvSpPr>
          <p:cNvPr id="14" name="TextBox 13"/>
          <p:cNvSpPr txBox="1"/>
          <p:nvPr/>
        </p:nvSpPr>
        <p:spPr>
          <a:xfrm>
            <a:off x="6490447" y="4495800"/>
            <a:ext cx="2209800" cy="584775"/>
          </a:xfrm>
          <a:prstGeom prst="rect">
            <a:avLst/>
          </a:prstGeom>
          <a:noFill/>
        </p:spPr>
        <p:txBody>
          <a:bodyPr wrap="square" rtlCol="0">
            <a:spAutoFit/>
          </a:bodyPr>
          <a:lstStyle/>
          <a:p>
            <a:r>
              <a:rPr lang="en-US" sz="3200" b="1" dirty="0" smtClean="0"/>
              <a:t>SS = (</a:t>
            </a:r>
            <a:r>
              <a:rPr lang="en-US" sz="3200" b="1" dirty="0" err="1" smtClean="0"/>
              <a:t>g</a:t>
            </a:r>
            <a:r>
              <a:rPr lang="en-US" sz="3200" b="1" baseline="30000" dirty="0" err="1" smtClean="0">
                <a:solidFill>
                  <a:schemeClr val="accent4">
                    <a:lumMod val="50000"/>
                  </a:schemeClr>
                </a:solidFill>
              </a:rPr>
              <a:t>x</a:t>
            </a:r>
            <a:r>
              <a:rPr lang="en-US" sz="3200" b="1" dirty="0" smtClean="0"/>
              <a:t>)</a:t>
            </a:r>
            <a:r>
              <a:rPr lang="en-US" sz="3200" b="1" baseline="30000" dirty="0">
                <a:solidFill>
                  <a:schemeClr val="accent2">
                    <a:lumMod val="50000"/>
                  </a:schemeClr>
                </a:solidFill>
              </a:rPr>
              <a:t> y</a:t>
            </a:r>
            <a:endParaRPr lang="en-US" sz="3200" b="1" dirty="0"/>
          </a:p>
        </p:txBody>
      </p:sp>
      <p:sp>
        <p:nvSpPr>
          <p:cNvPr id="15" name="TextBox 14"/>
          <p:cNvSpPr txBox="1"/>
          <p:nvPr/>
        </p:nvSpPr>
        <p:spPr>
          <a:xfrm>
            <a:off x="1035424" y="4495800"/>
            <a:ext cx="2209800" cy="584775"/>
          </a:xfrm>
          <a:prstGeom prst="rect">
            <a:avLst/>
          </a:prstGeom>
          <a:noFill/>
        </p:spPr>
        <p:txBody>
          <a:bodyPr wrap="square" rtlCol="0">
            <a:spAutoFit/>
          </a:bodyPr>
          <a:lstStyle/>
          <a:p>
            <a:r>
              <a:rPr lang="en-US" sz="3200" b="1" dirty="0" smtClean="0"/>
              <a:t>SS = (</a:t>
            </a:r>
            <a:r>
              <a:rPr lang="en-US" sz="3200" b="1" dirty="0" err="1" smtClean="0"/>
              <a:t>g</a:t>
            </a:r>
            <a:r>
              <a:rPr lang="en-US" sz="3200" b="1" baseline="30000" dirty="0" err="1" smtClean="0">
                <a:solidFill>
                  <a:schemeClr val="accent2">
                    <a:lumMod val="50000"/>
                  </a:schemeClr>
                </a:solidFill>
              </a:rPr>
              <a:t>y</a:t>
            </a:r>
            <a:r>
              <a:rPr lang="en-US" sz="3200" b="1" dirty="0" smtClean="0"/>
              <a:t>)</a:t>
            </a:r>
            <a:r>
              <a:rPr lang="en-US" sz="3200" b="1" baseline="30000" dirty="0" smtClean="0">
                <a:solidFill>
                  <a:schemeClr val="accent4">
                    <a:lumMod val="50000"/>
                  </a:schemeClr>
                </a:solidFill>
              </a:rPr>
              <a:t>x</a:t>
            </a:r>
            <a:endParaRPr lang="en-US" sz="3200" b="1" dirty="0"/>
          </a:p>
        </p:txBody>
      </p:sp>
      <p:sp>
        <p:nvSpPr>
          <p:cNvPr id="16" name="TextBox 15"/>
          <p:cNvSpPr txBox="1"/>
          <p:nvPr/>
        </p:nvSpPr>
        <p:spPr>
          <a:xfrm>
            <a:off x="1066800" y="5024029"/>
            <a:ext cx="2209800" cy="584775"/>
          </a:xfrm>
          <a:prstGeom prst="rect">
            <a:avLst/>
          </a:prstGeom>
          <a:noFill/>
        </p:spPr>
        <p:txBody>
          <a:bodyPr wrap="square" rtlCol="0">
            <a:spAutoFit/>
          </a:bodyPr>
          <a:lstStyle/>
          <a:p>
            <a:r>
              <a:rPr lang="en-US" sz="3200" b="1" dirty="0" smtClean="0"/>
              <a:t>EK = H(SS)</a:t>
            </a:r>
            <a:endParaRPr lang="en-US" sz="3200" b="1" dirty="0"/>
          </a:p>
        </p:txBody>
      </p:sp>
      <p:sp>
        <p:nvSpPr>
          <p:cNvPr id="17" name="TextBox 16"/>
          <p:cNvSpPr txBox="1"/>
          <p:nvPr/>
        </p:nvSpPr>
        <p:spPr>
          <a:xfrm>
            <a:off x="6477000" y="5008172"/>
            <a:ext cx="2209800" cy="584775"/>
          </a:xfrm>
          <a:prstGeom prst="rect">
            <a:avLst/>
          </a:prstGeom>
          <a:noFill/>
        </p:spPr>
        <p:txBody>
          <a:bodyPr wrap="square" rtlCol="0">
            <a:spAutoFit/>
          </a:bodyPr>
          <a:lstStyle/>
          <a:p>
            <a:r>
              <a:rPr lang="en-US" sz="3200" b="1" dirty="0" smtClean="0"/>
              <a:t>EK = H(SS)</a:t>
            </a:r>
            <a:endParaRPr lang="en-US" sz="3200" b="1" dirty="0"/>
          </a:p>
        </p:txBody>
      </p:sp>
    </p:spTree>
    <p:extLst>
      <p:ext uri="{BB962C8B-B14F-4D97-AF65-F5344CB8AC3E}">
        <p14:creationId xmlns:p14="http://schemas.microsoft.com/office/powerpoint/2010/main" val="42726598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OTR II</a:t>
            </a:r>
            <a:endParaRPr lang="en-US" dirty="0"/>
          </a:p>
        </p:txBody>
      </p:sp>
      <p:sp>
        <p:nvSpPr>
          <p:cNvPr id="4" name="Rectangle 3"/>
          <p:cNvSpPr/>
          <p:nvPr/>
        </p:nvSpPr>
        <p:spPr>
          <a:xfrm>
            <a:off x="6477000" y="3327975"/>
            <a:ext cx="1600200" cy="1143000"/>
          </a:xfrm>
          <a:prstGeom prst="rect">
            <a:avLst/>
          </a:prstGeom>
          <a:solidFill>
            <a:schemeClr val="accent2">
              <a:lumMod val="75000"/>
            </a:schemeClr>
          </a:solidFill>
          <a:ln w="31750" cmpd="sng">
            <a:solidFill>
              <a:schemeClr val="accent2">
                <a:lumMod val="50000"/>
              </a:schemeClr>
            </a:solidFill>
            <a:prstDash val="solid"/>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Bob</a:t>
            </a:r>
            <a:endParaRPr lang="en-US" sz="3600" dirty="0"/>
          </a:p>
        </p:txBody>
      </p:sp>
      <p:sp>
        <p:nvSpPr>
          <p:cNvPr id="5" name="Rectangle 4"/>
          <p:cNvSpPr/>
          <p:nvPr/>
        </p:nvSpPr>
        <p:spPr>
          <a:xfrm>
            <a:off x="1066800" y="3327975"/>
            <a:ext cx="1600200" cy="1143000"/>
          </a:xfrm>
          <a:prstGeom prst="rect">
            <a:avLst/>
          </a:prstGeom>
          <a:solidFill>
            <a:schemeClr val="accent4">
              <a:lumMod val="75000"/>
            </a:schemeClr>
          </a:solidFill>
          <a:ln w="31750" cmpd="sng">
            <a:solidFill>
              <a:schemeClr val="accent4">
                <a:lumMod val="50000"/>
              </a:schemeClr>
            </a:solidFill>
            <a:prstDash val="solid"/>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Alice</a:t>
            </a:r>
            <a:endParaRPr lang="en-US" sz="3600" dirty="0"/>
          </a:p>
        </p:txBody>
      </p:sp>
      <p:sp>
        <p:nvSpPr>
          <p:cNvPr id="7" name="TextBox 6"/>
          <p:cNvSpPr txBox="1"/>
          <p:nvPr/>
        </p:nvSpPr>
        <p:spPr>
          <a:xfrm>
            <a:off x="2819400" y="3048000"/>
            <a:ext cx="3276600" cy="1077218"/>
          </a:xfrm>
          <a:prstGeom prst="rect">
            <a:avLst/>
          </a:prstGeom>
          <a:noFill/>
        </p:spPr>
        <p:txBody>
          <a:bodyPr wrap="square" rtlCol="0">
            <a:spAutoFit/>
          </a:bodyPr>
          <a:lstStyle/>
          <a:p>
            <a:r>
              <a:rPr lang="en-US" sz="3200" b="1" dirty="0" smtClean="0"/>
              <a:t>E</a:t>
            </a:r>
            <a:r>
              <a:rPr lang="en-US" sz="3200" b="1" baseline="-25000" dirty="0" smtClean="0"/>
              <a:t>EK</a:t>
            </a:r>
            <a:r>
              <a:rPr lang="en-US" sz="3200" b="1" dirty="0" smtClean="0"/>
              <a:t>(M) MAC</a:t>
            </a:r>
            <a:r>
              <a:rPr lang="en-US" sz="3200" b="1" baseline="-25000" dirty="0" smtClean="0"/>
              <a:t>MK</a:t>
            </a:r>
            <a:r>
              <a:rPr lang="en-US" sz="3200" b="1" dirty="0" smtClean="0"/>
              <a:t>(</a:t>
            </a:r>
            <a:r>
              <a:rPr lang="en-US" sz="3200" b="1" dirty="0"/>
              <a:t>E</a:t>
            </a:r>
            <a:r>
              <a:rPr lang="en-US" sz="3200" b="1" baseline="-25000" dirty="0"/>
              <a:t>EK</a:t>
            </a:r>
            <a:r>
              <a:rPr lang="en-US" sz="3200" b="1" dirty="0"/>
              <a:t>(M</a:t>
            </a:r>
            <a:r>
              <a:rPr lang="en-US" sz="3200" b="1" dirty="0" smtClean="0"/>
              <a:t>))</a:t>
            </a:r>
            <a:endParaRPr lang="en-US" sz="3200" b="1" baseline="-25000" dirty="0"/>
          </a:p>
        </p:txBody>
      </p:sp>
      <p:cxnSp>
        <p:nvCxnSpPr>
          <p:cNvPr id="9" name="Straight Arrow Connector 8"/>
          <p:cNvCxnSpPr/>
          <p:nvPr/>
        </p:nvCxnSpPr>
        <p:spPr>
          <a:xfrm>
            <a:off x="3048000" y="3632775"/>
            <a:ext cx="3048000" cy="0"/>
          </a:xfrm>
          <a:prstGeom prst="straightConnector1">
            <a:avLst/>
          </a:prstGeom>
          <a:ln w="444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04800" y="1828800"/>
            <a:ext cx="8458200" cy="1077218"/>
          </a:xfrm>
          <a:prstGeom prst="rect">
            <a:avLst/>
          </a:prstGeom>
          <a:noFill/>
        </p:spPr>
        <p:txBody>
          <a:bodyPr wrap="square" rtlCol="0">
            <a:spAutoFit/>
          </a:bodyPr>
          <a:lstStyle/>
          <a:p>
            <a:r>
              <a:rPr lang="en-US" sz="3200" dirty="0" smtClean="0"/>
              <a:t>2. Then use secret-key encryption on message M</a:t>
            </a:r>
          </a:p>
          <a:p>
            <a:r>
              <a:rPr lang="en-US" sz="3200" dirty="0"/>
              <a:t>... And authenticate using a MAC</a:t>
            </a:r>
          </a:p>
        </p:txBody>
      </p:sp>
      <p:sp>
        <p:nvSpPr>
          <p:cNvPr id="14" name="TextBox 13"/>
          <p:cNvSpPr txBox="1"/>
          <p:nvPr/>
        </p:nvSpPr>
        <p:spPr>
          <a:xfrm>
            <a:off x="6490447" y="4495800"/>
            <a:ext cx="2209800" cy="584775"/>
          </a:xfrm>
          <a:prstGeom prst="rect">
            <a:avLst/>
          </a:prstGeom>
          <a:noFill/>
        </p:spPr>
        <p:txBody>
          <a:bodyPr wrap="square" rtlCol="0">
            <a:spAutoFit/>
          </a:bodyPr>
          <a:lstStyle/>
          <a:p>
            <a:r>
              <a:rPr lang="en-US" sz="3200" dirty="0" smtClean="0"/>
              <a:t>SS = (</a:t>
            </a:r>
            <a:r>
              <a:rPr lang="en-US" sz="3200" dirty="0" err="1" smtClean="0"/>
              <a:t>g</a:t>
            </a:r>
            <a:r>
              <a:rPr lang="en-US" sz="3200" baseline="30000" dirty="0" err="1" smtClean="0">
                <a:solidFill>
                  <a:schemeClr val="accent4">
                    <a:lumMod val="50000"/>
                  </a:schemeClr>
                </a:solidFill>
              </a:rPr>
              <a:t>x</a:t>
            </a:r>
            <a:r>
              <a:rPr lang="en-US" sz="3200" dirty="0" smtClean="0"/>
              <a:t>)</a:t>
            </a:r>
            <a:r>
              <a:rPr lang="en-US" sz="3200" baseline="30000" dirty="0">
                <a:solidFill>
                  <a:schemeClr val="accent2">
                    <a:lumMod val="50000"/>
                  </a:schemeClr>
                </a:solidFill>
              </a:rPr>
              <a:t> y</a:t>
            </a:r>
            <a:endParaRPr lang="en-US" sz="3200" dirty="0"/>
          </a:p>
        </p:txBody>
      </p:sp>
      <p:sp>
        <p:nvSpPr>
          <p:cNvPr id="15" name="TextBox 14"/>
          <p:cNvSpPr txBox="1"/>
          <p:nvPr/>
        </p:nvSpPr>
        <p:spPr>
          <a:xfrm>
            <a:off x="1035424" y="4495800"/>
            <a:ext cx="2209800" cy="584775"/>
          </a:xfrm>
          <a:prstGeom prst="rect">
            <a:avLst/>
          </a:prstGeom>
          <a:noFill/>
        </p:spPr>
        <p:txBody>
          <a:bodyPr wrap="square" rtlCol="0">
            <a:spAutoFit/>
          </a:bodyPr>
          <a:lstStyle/>
          <a:p>
            <a:r>
              <a:rPr lang="en-US" sz="3200" dirty="0" smtClean="0"/>
              <a:t>SS = (</a:t>
            </a:r>
            <a:r>
              <a:rPr lang="en-US" sz="3200" dirty="0" err="1" smtClean="0"/>
              <a:t>g</a:t>
            </a:r>
            <a:r>
              <a:rPr lang="en-US" sz="3200" baseline="30000" dirty="0" err="1" smtClean="0">
                <a:solidFill>
                  <a:schemeClr val="accent2">
                    <a:lumMod val="50000"/>
                  </a:schemeClr>
                </a:solidFill>
              </a:rPr>
              <a:t>y</a:t>
            </a:r>
            <a:r>
              <a:rPr lang="en-US" sz="3200" dirty="0" smtClean="0"/>
              <a:t>)</a:t>
            </a:r>
            <a:r>
              <a:rPr lang="en-US" sz="3200" baseline="30000" dirty="0" smtClean="0">
                <a:solidFill>
                  <a:schemeClr val="accent4">
                    <a:lumMod val="50000"/>
                  </a:schemeClr>
                </a:solidFill>
              </a:rPr>
              <a:t>x</a:t>
            </a:r>
            <a:endParaRPr lang="en-US" sz="3200" dirty="0"/>
          </a:p>
        </p:txBody>
      </p:sp>
      <p:sp>
        <p:nvSpPr>
          <p:cNvPr id="16" name="TextBox 15"/>
          <p:cNvSpPr txBox="1"/>
          <p:nvPr/>
        </p:nvSpPr>
        <p:spPr>
          <a:xfrm>
            <a:off x="1066800" y="5024029"/>
            <a:ext cx="2209800" cy="584775"/>
          </a:xfrm>
          <a:prstGeom prst="rect">
            <a:avLst/>
          </a:prstGeom>
          <a:noFill/>
        </p:spPr>
        <p:txBody>
          <a:bodyPr wrap="square" rtlCol="0">
            <a:spAutoFit/>
          </a:bodyPr>
          <a:lstStyle/>
          <a:p>
            <a:r>
              <a:rPr lang="en-US" sz="3200" dirty="0" smtClean="0"/>
              <a:t>EK = H(SS</a:t>
            </a:r>
            <a:r>
              <a:rPr lang="en-US" sz="3200" b="1" dirty="0" smtClean="0"/>
              <a:t>)</a:t>
            </a:r>
            <a:endParaRPr lang="en-US" sz="3200" b="1" dirty="0"/>
          </a:p>
        </p:txBody>
      </p:sp>
      <p:sp>
        <p:nvSpPr>
          <p:cNvPr id="17" name="TextBox 16"/>
          <p:cNvSpPr txBox="1"/>
          <p:nvPr/>
        </p:nvSpPr>
        <p:spPr>
          <a:xfrm>
            <a:off x="6477000" y="5008172"/>
            <a:ext cx="2209800" cy="584775"/>
          </a:xfrm>
          <a:prstGeom prst="rect">
            <a:avLst/>
          </a:prstGeom>
          <a:noFill/>
        </p:spPr>
        <p:txBody>
          <a:bodyPr wrap="square" rtlCol="0">
            <a:spAutoFit/>
          </a:bodyPr>
          <a:lstStyle/>
          <a:p>
            <a:r>
              <a:rPr lang="en-US" sz="3200" dirty="0" smtClean="0"/>
              <a:t>EK = H(SS)</a:t>
            </a:r>
            <a:endParaRPr lang="en-US" sz="3200" dirty="0"/>
          </a:p>
        </p:txBody>
      </p:sp>
      <p:sp>
        <p:nvSpPr>
          <p:cNvPr id="18" name="TextBox 17"/>
          <p:cNvSpPr txBox="1"/>
          <p:nvPr/>
        </p:nvSpPr>
        <p:spPr>
          <a:xfrm>
            <a:off x="6490447" y="5589845"/>
            <a:ext cx="2209800" cy="584775"/>
          </a:xfrm>
          <a:prstGeom prst="rect">
            <a:avLst/>
          </a:prstGeom>
          <a:noFill/>
        </p:spPr>
        <p:txBody>
          <a:bodyPr wrap="square" rtlCol="0">
            <a:spAutoFit/>
          </a:bodyPr>
          <a:lstStyle/>
          <a:p>
            <a:r>
              <a:rPr lang="en-US" sz="3200" b="1" dirty="0" smtClean="0"/>
              <a:t>MK = H(EK)</a:t>
            </a:r>
            <a:endParaRPr lang="en-US" sz="3200" b="1" dirty="0"/>
          </a:p>
        </p:txBody>
      </p:sp>
      <p:sp>
        <p:nvSpPr>
          <p:cNvPr id="19" name="TextBox 18"/>
          <p:cNvSpPr txBox="1"/>
          <p:nvPr/>
        </p:nvSpPr>
        <p:spPr>
          <a:xfrm>
            <a:off x="1066800" y="5589844"/>
            <a:ext cx="2209800" cy="584775"/>
          </a:xfrm>
          <a:prstGeom prst="rect">
            <a:avLst/>
          </a:prstGeom>
          <a:noFill/>
        </p:spPr>
        <p:txBody>
          <a:bodyPr wrap="square" rtlCol="0">
            <a:spAutoFit/>
          </a:bodyPr>
          <a:lstStyle/>
          <a:p>
            <a:r>
              <a:rPr lang="en-US" sz="3200" b="1" dirty="0" smtClean="0"/>
              <a:t>MK = H(EK)</a:t>
            </a:r>
            <a:endParaRPr lang="en-US" sz="3200" b="1" dirty="0"/>
          </a:p>
        </p:txBody>
      </p:sp>
    </p:spTree>
    <p:extLst>
      <p:ext uri="{BB962C8B-B14F-4D97-AF65-F5344CB8AC3E}">
        <p14:creationId xmlns:p14="http://schemas.microsoft.com/office/powerpoint/2010/main" val="281536174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Off-the-Record</a:t>
            </a:r>
            <a:endParaRPr lang="en-US" dirty="0"/>
          </a:p>
        </p:txBody>
      </p:sp>
      <p:sp>
        <p:nvSpPr>
          <p:cNvPr id="4" name="Rectangle 3"/>
          <p:cNvSpPr/>
          <p:nvPr/>
        </p:nvSpPr>
        <p:spPr>
          <a:xfrm>
            <a:off x="6477000" y="3327975"/>
            <a:ext cx="1600200" cy="1143000"/>
          </a:xfrm>
          <a:prstGeom prst="rect">
            <a:avLst/>
          </a:prstGeom>
          <a:solidFill>
            <a:schemeClr val="accent2">
              <a:lumMod val="75000"/>
            </a:schemeClr>
          </a:solidFill>
          <a:ln w="31750" cmpd="sng">
            <a:solidFill>
              <a:schemeClr val="accent2">
                <a:lumMod val="50000"/>
              </a:schemeClr>
            </a:solidFill>
            <a:prstDash val="solid"/>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Bob</a:t>
            </a:r>
            <a:endParaRPr lang="en-US" sz="3600" dirty="0"/>
          </a:p>
        </p:txBody>
      </p:sp>
      <p:sp>
        <p:nvSpPr>
          <p:cNvPr id="5" name="Rectangle 4"/>
          <p:cNvSpPr/>
          <p:nvPr/>
        </p:nvSpPr>
        <p:spPr>
          <a:xfrm>
            <a:off x="1066800" y="3327975"/>
            <a:ext cx="1600200" cy="1143000"/>
          </a:xfrm>
          <a:prstGeom prst="rect">
            <a:avLst/>
          </a:prstGeom>
          <a:solidFill>
            <a:schemeClr val="accent4">
              <a:lumMod val="75000"/>
            </a:schemeClr>
          </a:solidFill>
          <a:ln w="31750" cmpd="sng">
            <a:solidFill>
              <a:schemeClr val="accent4">
                <a:lumMod val="50000"/>
              </a:schemeClr>
            </a:solidFill>
            <a:prstDash val="solid"/>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Alice</a:t>
            </a:r>
            <a:endParaRPr lang="en-US" sz="3600" dirty="0"/>
          </a:p>
        </p:txBody>
      </p:sp>
      <p:sp>
        <p:nvSpPr>
          <p:cNvPr id="6" name="TextBox 5"/>
          <p:cNvSpPr txBox="1"/>
          <p:nvPr/>
        </p:nvSpPr>
        <p:spPr>
          <a:xfrm>
            <a:off x="3276600" y="4089975"/>
            <a:ext cx="3012142" cy="584775"/>
          </a:xfrm>
          <a:prstGeom prst="rect">
            <a:avLst/>
          </a:prstGeom>
          <a:noFill/>
        </p:spPr>
        <p:txBody>
          <a:bodyPr wrap="square" rtlCol="0">
            <a:spAutoFit/>
          </a:bodyPr>
          <a:lstStyle/>
          <a:p>
            <a:r>
              <a:rPr lang="en-US" sz="3200" b="1" dirty="0" err="1"/>
              <a:t>g</a:t>
            </a:r>
            <a:r>
              <a:rPr lang="en-US" sz="3200" b="1" baseline="30000" dirty="0" err="1">
                <a:solidFill>
                  <a:schemeClr val="accent2">
                    <a:lumMod val="50000"/>
                  </a:schemeClr>
                </a:solidFill>
              </a:rPr>
              <a:t>y</a:t>
            </a:r>
            <a:r>
              <a:rPr lang="en-US" sz="3200" b="1" baseline="30000" dirty="0" smtClean="0">
                <a:solidFill>
                  <a:schemeClr val="accent2">
                    <a:lumMod val="50000"/>
                  </a:schemeClr>
                </a:solidFill>
              </a:rPr>
              <a:t>’</a:t>
            </a:r>
            <a:r>
              <a:rPr lang="en-US" sz="3200" b="1" dirty="0" smtClean="0"/>
              <a:t>, MAC</a:t>
            </a:r>
            <a:r>
              <a:rPr lang="en-US" sz="3200" b="1" baseline="-25000" dirty="0" smtClean="0"/>
              <a:t>MK</a:t>
            </a:r>
            <a:r>
              <a:rPr lang="en-US" sz="3200" b="1" dirty="0" smtClean="0"/>
              <a:t>(</a:t>
            </a:r>
            <a:r>
              <a:rPr lang="en-US" sz="3200" b="1" dirty="0" err="1" smtClean="0"/>
              <a:t>g</a:t>
            </a:r>
            <a:r>
              <a:rPr lang="en-US" sz="3200" b="1" baseline="30000" dirty="0" err="1" smtClean="0">
                <a:solidFill>
                  <a:schemeClr val="accent2">
                    <a:lumMod val="50000"/>
                  </a:schemeClr>
                </a:solidFill>
              </a:rPr>
              <a:t>y</a:t>
            </a:r>
            <a:r>
              <a:rPr lang="en-US" sz="3200" b="1" baseline="30000" dirty="0" smtClean="0">
                <a:solidFill>
                  <a:schemeClr val="accent2">
                    <a:lumMod val="50000"/>
                  </a:schemeClr>
                </a:solidFill>
              </a:rPr>
              <a:t>’</a:t>
            </a:r>
            <a:r>
              <a:rPr lang="en-US" sz="3200" b="1" dirty="0" smtClean="0"/>
              <a:t>)</a:t>
            </a:r>
            <a:endParaRPr lang="en-US" sz="3200" b="1" dirty="0"/>
          </a:p>
        </p:txBody>
      </p:sp>
      <p:sp>
        <p:nvSpPr>
          <p:cNvPr id="7" name="TextBox 6"/>
          <p:cNvSpPr txBox="1"/>
          <p:nvPr/>
        </p:nvSpPr>
        <p:spPr>
          <a:xfrm>
            <a:off x="3245224" y="3048000"/>
            <a:ext cx="3688976" cy="584775"/>
          </a:xfrm>
          <a:prstGeom prst="rect">
            <a:avLst/>
          </a:prstGeom>
          <a:noFill/>
        </p:spPr>
        <p:txBody>
          <a:bodyPr wrap="square" rtlCol="0">
            <a:spAutoFit/>
          </a:bodyPr>
          <a:lstStyle/>
          <a:p>
            <a:r>
              <a:rPr lang="en-US" sz="3200" b="1" dirty="0" err="1" smtClean="0"/>
              <a:t>g</a:t>
            </a:r>
            <a:r>
              <a:rPr lang="en-US" sz="3200" b="1" baseline="30000" dirty="0" err="1" smtClean="0">
                <a:solidFill>
                  <a:schemeClr val="accent4">
                    <a:lumMod val="50000"/>
                  </a:schemeClr>
                </a:solidFill>
              </a:rPr>
              <a:t>x</a:t>
            </a:r>
            <a:r>
              <a:rPr lang="en-US" sz="3200" b="1" baseline="30000" dirty="0" smtClean="0">
                <a:solidFill>
                  <a:schemeClr val="accent4">
                    <a:lumMod val="50000"/>
                  </a:schemeClr>
                </a:solidFill>
              </a:rPr>
              <a:t>’</a:t>
            </a:r>
            <a:r>
              <a:rPr lang="en-US" sz="3200" b="1" dirty="0" smtClean="0"/>
              <a:t>, MAC</a:t>
            </a:r>
            <a:r>
              <a:rPr lang="en-US" sz="3200" b="1" baseline="-25000" dirty="0" smtClean="0"/>
              <a:t>MK</a:t>
            </a:r>
            <a:r>
              <a:rPr lang="en-US" sz="3200" b="1" dirty="0" smtClean="0"/>
              <a:t>(</a:t>
            </a:r>
            <a:r>
              <a:rPr lang="en-US" sz="3200" b="1" dirty="0" err="1" smtClean="0"/>
              <a:t>g</a:t>
            </a:r>
            <a:r>
              <a:rPr lang="en-US" sz="3200" b="1" baseline="30000" dirty="0" err="1" smtClean="0">
                <a:solidFill>
                  <a:schemeClr val="accent4">
                    <a:lumMod val="50000"/>
                  </a:schemeClr>
                </a:solidFill>
              </a:rPr>
              <a:t>x</a:t>
            </a:r>
            <a:r>
              <a:rPr lang="en-US" sz="3200" b="1" baseline="30000" dirty="0" smtClean="0">
                <a:solidFill>
                  <a:schemeClr val="accent4">
                    <a:lumMod val="50000"/>
                  </a:schemeClr>
                </a:solidFill>
              </a:rPr>
              <a:t>’</a:t>
            </a:r>
            <a:r>
              <a:rPr lang="en-US" sz="3200" b="1" dirty="0" smtClean="0"/>
              <a:t>)</a:t>
            </a:r>
            <a:endParaRPr lang="en-US" sz="3200" b="1" dirty="0"/>
          </a:p>
        </p:txBody>
      </p:sp>
      <p:cxnSp>
        <p:nvCxnSpPr>
          <p:cNvPr id="9" name="Straight Arrow Connector 8"/>
          <p:cNvCxnSpPr/>
          <p:nvPr/>
        </p:nvCxnSpPr>
        <p:spPr>
          <a:xfrm>
            <a:off x="3048000" y="3632775"/>
            <a:ext cx="3048000" cy="0"/>
          </a:xfrm>
          <a:prstGeom prst="straightConnector1">
            <a:avLst/>
          </a:prstGeom>
          <a:ln w="444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012142" y="4160658"/>
            <a:ext cx="3048000" cy="0"/>
          </a:xfrm>
          <a:prstGeom prst="straightConnector1">
            <a:avLst/>
          </a:prstGeom>
          <a:ln w="44450">
            <a:solidFill>
              <a:schemeClr val="tx1"/>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676400" y="1828800"/>
            <a:ext cx="6019800" cy="584775"/>
          </a:xfrm>
          <a:prstGeom prst="rect">
            <a:avLst/>
          </a:prstGeom>
          <a:noFill/>
        </p:spPr>
        <p:txBody>
          <a:bodyPr wrap="square" rtlCol="0">
            <a:spAutoFit/>
          </a:bodyPr>
          <a:lstStyle/>
          <a:p>
            <a:r>
              <a:rPr lang="en-US" sz="3200" dirty="0"/>
              <a:t>3</a:t>
            </a:r>
            <a:r>
              <a:rPr lang="en-US" sz="3200" dirty="0" smtClean="0"/>
              <a:t>. Re-key using </a:t>
            </a:r>
            <a:r>
              <a:rPr lang="en-US" sz="3200" dirty="0" err="1" smtClean="0"/>
              <a:t>Diffie</a:t>
            </a:r>
            <a:r>
              <a:rPr lang="en-US" sz="3200" dirty="0" smtClean="0"/>
              <a:t>-Hellman</a:t>
            </a:r>
            <a:endParaRPr lang="en-US" sz="3200" dirty="0"/>
          </a:p>
        </p:txBody>
      </p:sp>
      <p:sp>
        <p:nvSpPr>
          <p:cNvPr id="14" name="TextBox 13"/>
          <p:cNvSpPr txBox="1"/>
          <p:nvPr/>
        </p:nvSpPr>
        <p:spPr>
          <a:xfrm>
            <a:off x="6490447" y="4495800"/>
            <a:ext cx="2209800" cy="584775"/>
          </a:xfrm>
          <a:prstGeom prst="rect">
            <a:avLst/>
          </a:prstGeom>
          <a:noFill/>
        </p:spPr>
        <p:txBody>
          <a:bodyPr wrap="square" rtlCol="0">
            <a:spAutoFit/>
          </a:bodyPr>
          <a:lstStyle/>
          <a:p>
            <a:r>
              <a:rPr lang="en-US" sz="3200" b="1" dirty="0" smtClean="0"/>
              <a:t>SS’ = (</a:t>
            </a:r>
            <a:r>
              <a:rPr lang="en-US" sz="3200" b="1" dirty="0" err="1" smtClean="0"/>
              <a:t>g</a:t>
            </a:r>
            <a:r>
              <a:rPr lang="en-US" sz="3200" b="1" baseline="30000" dirty="0" err="1" smtClean="0">
                <a:solidFill>
                  <a:schemeClr val="accent4">
                    <a:lumMod val="50000"/>
                  </a:schemeClr>
                </a:solidFill>
              </a:rPr>
              <a:t>x</a:t>
            </a:r>
            <a:r>
              <a:rPr lang="en-US" sz="3200" b="1" baseline="30000" dirty="0" smtClean="0">
                <a:solidFill>
                  <a:schemeClr val="accent4">
                    <a:lumMod val="50000"/>
                  </a:schemeClr>
                </a:solidFill>
              </a:rPr>
              <a:t>’</a:t>
            </a:r>
            <a:r>
              <a:rPr lang="en-US" sz="3200" b="1" dirty="0" smtClean="0"/>
              <a:t>)</a:t>
            </a:r>
            <a:r>
              <a:rPr lang="en-US" sz="3200" b="1" baseline="30000" dirty="0" smtClean="0">
                <a:solidFill>
                  <a:schemeClr val="accent2">
                    <a:lumMod val="50000"/>
                  </a:schemeClr>
                </a:solidFill>
              </a:rPr>
              <a:t> y’</a:t>
            </a:r>
            <a:endParaRPr lang="en-US" sz="3200" b="1" dirty="0"/>
          </a:p>
        </p:txBody>
      </p:sp>
      <p:sp>
        <p:nvSpPr>
          <p:cNvPr id="15" name="TextBox 14"/>
          <p:cNvSpPr txBox="1"/>
          <p:nvPr/>
        </p:nvSpPr>
        <p:spPr>
          <a:xfrm>
            <a:off x="1035424" y="4495800"/>
            <a:ext cx="2209800" cy="584775"/>
          </a:xfrm>
          <a:prstGeom prst="rect">
            <a:avLst/>
          </a:prstGeom>
          <a:noFill/>
        </p:spPr>
        <p:txBody>
          <a:bodyPr wrap="square" rtlCol="0">
            <a:spAutoFit/>
          </a:bodyPr>
          <a:lstStyle/>
          <a:p>
            <a:r>
              <a:rPr lang="en-US" sz="3200" b="1" dirty="0" smtClean="0"/>
              <a:t>SS’ = (</a:t>
            </a:r>
            <a:r>
              <a:rPr lang="en-US" sz="3200" b="1" dirty="0" err="1" smtClean="0"/>
              <a:t>g</a:t>
            </a:r>
            <a:r>
              <a:rPr lang="en-US" sz="3200" b="1" baseline="30000" dirty="0" err="1" smtClean="0">
                <a:solidFill>
                  <a:schemeClr val="accent2">
                    <a:lumMod val="50000"/>
                  </a:schemeClr>
                </a:solidFill>
              </a:rPr>
              <a:t>y</a:t>
            </a:r>
            <a:r>
              <a:rPr lang="en-US" sz="3200" b="1" baseline="30000" dirty="0" smtClean="0">
                <a:solidFill>
                  <a:schemeClr val="accent2">
                    <a:lumMod val="50000"/>
                  </a:schemeClr>
                </a:solidFill>
              </a:rPr>
              <a:t>’</a:t>
            </a:r>
            <a:r>
              <a:rPr lang="en-US" sz="3200" b="1" dirty="0" smtClean="0"/>
              <a:t>)</a:t>
            </a:r>
            <a:r>
              <a:rPr lang="en-US" sz="3200" b="1" baseline="30000" dirty="0" smtClean="0">
                <a:solidFill>
                  <a:schemeClr val="accent4">
                    <a:lumMod val="50000"/>
                  </a:schemeClr>
                </a:solidFill>
              </a:rPr>
              <a:t>x’</a:t>
            </a:r>
            <a:endParaRPr lang="en-US" sz="3200" b="1" dirty="0"/>
          </a:p>
        </p:txBody>
      </p:sp>
      <p:sp>
        <p:nvSpPr>
          <p:cNvPr id="16" name="TextBox 15"/>
          <p:cNvSpPr txBox="1"/>
          <p:nvPr/>
        </p:nvSpPr>
        <p:spPr>
          <a:xfrm>
            <a:off x="1066799" y="5024029"/>
            <a:ext cx="2447365" cy="584775"/>
          </a:xfrm>
          <a:prstGeom prst="rect">
            <a:avLst/>
          </a:prstGeom>
          <a:noFill/>
        </p:spPr>
        <p:txBody>
          <a:bodyPr wrap="square" rtlCol="0">
            <a:spAutoFit/>
          </a:bodyPr>
          <a:lstStyle/>
          <a:p>
            <a:r>
              <a:rPr lang="en-US" sz="3200" b="1" dirty="0" smtClean="0"/>
              <a:t>EK’ = H(SS’)</a:t>
            </a:r>
            <a:endParaRPr lang="en-US" sz="3200" b="1" dirty="0"/>
          </a:p>
        </p:txBody>
      </p:sp>
      <p:sp>
        <p:nvSpPr>
          <p:cNvPr id="17" name="TextBox 16"/>
          <p:cNvSpPr txBox="1"/>
          <p:nvPr/>
        </p:nvSpPr>
        <p:spPr>
          <a:xfrm>
            <a:off x="6477000" y="5008172"/>
            <a:ext cx="2514600" cy="584775"/>
          </a:xfrm>
          <a:prstGeom prst="rect">
            <a:avLst/>
          </a:prstGeom>
          <a:noFill/>
        </p:spPr>
        <p:txBody>
          <a:bodyPr wrap="square" rtlCol="0">
            <a:spAutoFit/>
          </a:bodyPr>
          <a:lstStyle/>
          <a:p>
            <a:r>
              <a:rPr lang="en-US" sz="3200" b="1" dirty="0" smtClean="0"/>
              <a:t>EK’ = H(SS’)</a:t>
            </a:r>
            <a:endParaRPr lang="en-US" sz="3200" b="1" dirty="0"/>
          </a:p>
        </p:txBody>
      </p:sp>
      <p:sp>
        <p:nvSpPr>
          <p:cNvPr id="18" name="TextBox 17"/>
          <p:cNvSpPr txBox="1"/>
          <p:nvPr/>
        </p:nvSpPr>
        <p:spPr>
          <a:xfrm>
            <a:off x="6490446" y="5589845"/>
            <a:ext cx="2653553" cy="584775"/>
          </a:xfrm>
          <a:prstGeom prst="rect">
            <a:avLst/>
          </a:prstGeom>
          <a:noFill/>
        </p:spPr>
        <p:txBody>
          <a:bodyPr wrap="square" rtlCol="0">
            <a:spAutoFit/>
          </a:bodyPr>
          <a:lstStyle/>
          <a:p>
            <a:r>
              <a:rPr lang="en-US" sz="3200" b="1" dirty="0" smtClean="0"/>
              <a:t>MK’ = H(EK’)</a:t>
            </a:r>
            <a:endParaRPr lang="en-US" sz="3200" b="1" dirty="0"/>
          </a:p>
        </p:txBody>
      </p:sp>
      <p:sp>
        <p:nvSpPr>
          <p:cNvPr id="19" name="TextBox 18"/>
          <p:cNvSpPr txBox="1"/>
          <p:nvPr/>
        </p:nvSpPr>
        <p:spPr>
          <a:xfrm>
            <a:off x="1066800" y="5589844"/>
            <a:ext cx="2590800" cy="584775"/>
          </a:xfrm>
          <a:prstGeom prst="rect">
            <a:avLst/>
          </a:prstGeom>
          <a:noFill/>
        </p:spPr>
        <p:txBody>
          <a:bodyPr wrap="square" rtlCol="0">
            <a:spAutoFit/>
          </a:bodyPr>
          <a:lstStyle/>
          <a:p>
            <a:r>
              <a:rPr lang="en-US" sz="3200" b="1" dirty="0" smtClean="0"/>
              <a:t>MK’ = H(EK’)</a:t>
            </a:r>
            <a:endParaRPr lang="en-US" sz="3200" b="1" dirty="0"/>
          </a:p>
        </p:txBody>
      </p:sp>
      <p:sp>
        <p:nvSpPr>
          <p:cNvPr id="20" name="TextBox 19"/>
          <p:cNvSpPr txBox="1"/>
          <p:nvPr/>
        </p:nvSpPr>
        <p:spPr>
          <a:xfrm>
            <a:off x="6490446" y="6120825"/>
            <a:ext cx="2653553" cy="584775"/>
          </a:xfrm>
          <a:prstGeom prst="rect">
            <a:avLst/>
          </a:prstGeom>
          <a:noFill/>
        </p:spPr>
        <p:txBody>
          <a:bodyPr wrap="square" rtlCol="0">
            <a:spAutoFit/>
          </a:bodyPr>
          <a:lstStyle/>
          <a:p>
            <a:r>
              <a:rPr lang="en-US" sz="3200" b="1" dirty="0" smtClean="0"/>
              <a:t>MK = H(EK)</a:t>
            </a:r>
            <a:endParaRPr lang="en-US" sz="3200" b="1" dirty="0"/>
          </a:p>
        </p:txBody>
      </p:sp>
      <p:sp>
        <p:nvSpPr>
          <p:cNvPr id="21" name="TextBox 20"/>
          <p:cNvSpPr txBox="1"/>
          <p:nvPr/>
        </p:nvSpPr>
        <p:spPr>
          <a:xfrm>
            <a:off x="1066800" y="6120824"/>
            <a:ext cx="2590800" cy="584775"/>
          </a:xfrm>
          <a:prstGeom prst="rect">
            <a:avLst/>
          </a:prstGeom>
          <a:noFill/>
        </p:spPr>
        <p:txBody>
          <a:bodyPr wrap="square" rtlCol="0">
            <a:spAutoFit/>
          </a:bodyPr>
          <a:lstStyle/>
          <a:p>
            <a:r>
              <a:rPr lang="en-US" sz="3200" b="1" dirty="0" smtClean="0"/>
              <a:t>MK = H(EK)</a:t>
            </a:r>
            <a:endParaRPr lang="en-US" sz="3200" b="1" dirty="0"/>
          </a:p>
        </p:txBody>
      </p:sp>
    </p:spTree>
    <p:extLst>
      <p:ext uri="{BB962C8B-B14F-4D97-AF65-F5344CB8AC3E}">
        <p14:creationId xmlns:p14="http://schemas.microsoft.com/office/powerpoint/2010/main" val="196466793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Off-the-Record</a:t>
            </a:r>
            <a:endParaRPr lang="en-US" dirty="0"/>
          </a:p>
        </p:txBody>
      </p:sp>
      <p:sp>
        <p:nvSpPr>
          <p:cNvPr id="4" name="Rectangle 3"/>
          <p:cNvSpPr/>
          <p:nvPr/>
        </p:nvSpPr>
        <p:spPr>
          <a:xfrm>
            <a:off x="6477000" y="3327975"/>
            <a:ext cx="1600200" cy="1143000"/>
          </a:xfrm>
          <a:prstGeom prst="rect">
            <a:avLst/>
          </a:prstGeom>
          <a:solidFill>
            <a:schemeClr val="accent2">
              <a:lumMod val="75000"/>
            </a:schemeClr>
          </a:solidFill>
          <a:ln w="31750" cmpd="sng">
            <a:solidFill>
              <a:schemeClr val="accent2">
                <a:lumMod val="50000"/>
              </a:schemeClr>
            </a:solidFill>
            <a:prstDash val="solid"/>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Bob</a:t>
            </a:r>
            <a:endParaRPr lang="en-US" sz="3600" dirty="0"/>
          </a:p>
        </p:txBody>
      </p:sp>
      <p:sp>
        <p:nvSpPr>
          <p:cNvPr id="5" name="Rectangle 4"/>
          <p:cNvSpPr/>
          <p:nvPr/>
        </p:nvSpPr>
        <p:spPr>
          <a:xfrm>
            <a:off x="1066800" y="3327975"/>
            <a:ext cx="1600200" cy="1143000"/>
          </a:xfrm>
          <a:prstGeom prst="rect">
            <a:avLst/>
          </a:prstGeom>
          <a:solidFill>
            <a:schemeClr val="accent4">
              <a:lumMod val="75000"/>
            </a:schemeClr>
          </a:solidFill>
          <a:ln w="31750" cmpd="sng">
            <a:solidFill>
              <a:schemeClr val="accent4">
                <a:lumMod val="50000"/>
              </a:schemeClr>
            </a:solidFill>
            <a:prstDash val="solid"/>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Alice</a:t>
            </a:r>
            <a:endParaRPr lang="en-US" sz="3600" dirty="0"/>
          </a:p>
        </p:txBody>
      </p:sp>
      <p:sp>
        <p:nvSpPr>
          <p:cNvPr id="7" name="TextBox 6"/>
          <p:cNvSpPr txBox="1"/>
          <p:nvPr/>
        </p:nvSpPr>
        <p:spPr>
          <a:xfrm>
            <a:off x="4114800" y="3149025"/>
            <a:ext cx="3688976" cy="584775"/>
          </a:xfrm>
          <a:prstGeom prst="rect">
            <a:avLst/>
          </a:prstGeom>
          <a:noFill/>
        </p:spPr>
        <p:txBody>
          <a:bodyPr wrap="square" rtlCol="0">
            <a:spAutoFit/>
          </a:bodyPr>
          <a:lstStyle/>
          <a:p>
            <a:r>
              <a:rPr lang="en-US" sz="3200" b="1" dirty="0" smtClean="0"/>
              <a:t>MK</a:t>
            </a:r>
            <a:endParaRPr lang="en-US" sz="3200" b="1" dirty="0"/>
          </a:p>
        </p:txBody>
      </p:sp>
      <p:cxnSp>
        <p:nvCxnSpPr>
          <p:cNvPr id="9" name="Straight Arrow Connector 8"/>
          <p:cNvCxnSpPr/>
          <p:nvPr/>
        </p:nvCxnSpPr>
        <p:spPr>
          <a:xfrm>
            <a:off x="3048000" y="3632775"/>
            <a:ext cx="3048000" cy="0"/>
          </a:xfrm>
          <a:prstGeom prst="straightConnector1">
            <a:avLst/>
          </a:prstGeom>
          <a:ln w="444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83541" y="1828799"/>
            <a:ext cx="4612342" cy="584775"/>
          </a:xfrm>
          <a:prstGeom prst="rect">
            <a:avLst/>
          </a:prstGeom>
          <a:noFill/>
        </p:spPr>
        <p:txBody>
          <a:bodyPr wrap="square" rtlCol="0">
            <a:spAutoFit/>
          </a:bodyPr>
          <a:lstStyle/>
          <a:p>
            <a:r>
              <a:rPr lang="en-US" sz="3200" b="1" dirty="0" smtClean="0"/>
              <a:t>4. Publish old MK</a:t>
            </a:r>
            <a:endParaRPr lang="en-US" sz="3200" b="1" dirty="0"/>
          </a:p>
        </p:txBody>
      </p:sp>
      <p:sp>
        <p:nvSpPr>
          <p:cNvPr id="14" name="TextBox 13"/>
          <p:cNvSpPr txBox="1"/>
          <p:nvPr/>
        </p:nvSpPr>
        <p:spPr>
          <a:xfrm>
            <a:off x="6490447" y="4495800"/>
            <a:ext cx="2209800" cy="584775"/>
          </a:xfrm>
          <a:prstGeom prst="rect">
            <a:avLst/>
          </a:prstGeom>
          <a:noFill/>
        </p:spPr>
        <p:txBody>
          <a:bodyPr wrap="square" rtlCol="0">
            <a:spAutoFit/>
          </a:bodyPr>
          <a:lstStyle/>
          <a:p>
            <a:r>
              <a:rPr lang="en-US" sz="3200" b="1" dirty="0" smtClean="0"/>
              <a:t>SS’ = (</a:t>
            </a:r>
            <a:r>
              <a:rPr lang="en-US" sz="3200" b="1" dirty="0" err="1" smtClean="0"/>
              <a:t>g</a:t>
            </a:r>
            <a:r>
              <a:rPr lang="en-US" sz="3200" b="1" baseline="30000" dirty="0" err="1" smtClean="0">
                <a:solidFill>
                  <a:schemeClr val="accent4">
                    <a:lumMod val="50000"/>
                  </a:schemeClr>
                </a:solidFill>
              </a:rPr>
              <a:t>x</a:t>
            </a:r>
            <a:r>
              <a:rPr lang="en-US" sz="3200" b="1" baseline="30000" dirty="0" smtClean="0">
                <a:solidFill>
                  <a:schemeClr val="accent4">
                    <a:lumMod val="50000"/>
                  </a:schemeClr>
                </a:solidFill>
              </a:rPr>
              <a:t>’</a:t>
            </a:r>
            <a:r>
              <a:rPr lang="en-US" sz="3200" b="1" dirty="0" smtClean="0"/>
              <a:t>)</a:t>
            </a:r>
            <a:r>
              <a:rPr lang="en-US" sz="3200" b="1" baseline="30000" dirty="0" smtClean="0">
                <a:solidFill>
                  <a:schemeClr val="accent2">
                    <a:lumMod val="50000"/>
                  </a:schemeClr>
                </a:solidFill>
              </a:rPr>
              <a:t> y’</a:t>
            </a:r>
            <a:endParaRPr lang="en-US" sz="3200" b="1" dirty="0"/>
          </a:p>
        </p:txBody>
      </p:sp>
      <p:sp>
        <p:nvSpPr>
          <p:cNvPr id="15" name="TextBox 14"/>
          <p:cNvSpPr txBox="1"/>
          <p:nvPr/>
        </p:nvSpPr>
        <p:spPr>
          <a:xfrm>
            <a:off x="1035424" y="4495800"/>
            <a:ext cx="2209800" cy="584775"/>
          </a:xfrm>
          <a:prstGeom prst="rect">
            <a:avLst/>
          </a:prstGeom>
          <a:noFill/>
        </p:spPr>
        <p:txBody>
          <a:bodyPr wrap="square" rtlCol="0">
            <a:spAutoFit/>
          </a:bodyPr>
          <a:lstStyle/>
          <a:p>
            <a:r>
              <a:rPr lang="en-US" sz="3200" b="1" dirty="0" smtClean="0"/>
              <a:t>SS’ = (</a:t>
            </a:r>
            <a:r>
              <a:rPr lang="en-US" sz="3200" b="1" dirty="0" err="1" smtClean="0"/>
              <a:t>g</a:t>
            </a:r>
            <a:r>
              <a:rPr lang="en-US" sz="3200" b="1" baseline="30000" dirty="0" err="1" smtClean="0">
                <a:solidFill>
                  <a:schemeClr val="accent2">
                    <a:lumMod val="50000"/>
                  </a:schemeClr>
                </a:solidFill>
              </a:rPr>
              <a:t>y</a:t>
            </a:r>
            <a:r>
              <a:rPr lang="en-US" sz="3200" b="1" baseline="30000" dirty="0" smtClean="0">
                <a:solidFill>
                  <a:schemeClr val="accent2">
                    <a:lumMod val="50000"/>
                  </a:schemeClr>
                </a:solidFill>
              </a:rPr>
              <a:t>’</a:t>
            </a:r>
            <a:r>
              <a:rPr lang="en-US" sz="3200" b="1" dirty="0" smtClean="0"/>
              <a:t>)</a:t>
            </a:r>
            <a:r>
              <a:rPr lang="en-US" sz="3200" b="1" baseline="30000" dirty="0" smtClean="0">
                <a:solidFill>
                  <a:schemeClr val="accent4">
                    <a:lumMod val="50000"/>
                  </a:schemeClr>
                </a:solidFill>
              </a:rPr>
              <a:t>x’</a:t>
            </a:r>
            <a:endParaRPr lang="en-US" sz="3200" b="1" dirty="0"/>
          </a:p>
        </p:txBody>
      </p:sp>
      <p:sp>
        <p:nvSpPr>
          <p:cNvPr id="16" name="TextBox 15"/>
          <p:cNvSpPr txBox="1"/>
          <p:nvPr/>
        </p:nvSpPr>
        <p:spPr>
          <a:xfrm>
            <a:off x="1066799" y="5024029"/>
            <a:ext cx="2447365" cy="584775"/>
          </a:xfrm>
          <a:prstGeom prst="rect">
            <a:avLst/>
          </a:prstGeom>
          <a:noFill/>
        </p:spPr>
        <p:txBody>
          <a:bodyPr wrap="square" rtlCol="0">
            <a:spAutoFit/>
          </a:bodyPr>
          <a:lstStyle/>
          <a:p>
            <a:r>
              <a:rPr lang="en-US" sz="3200" b="1" dirty="0" smtClean="0"/>
              <a:t>EK’ = H(SS’)</a:t>
            </a:r>
            <a:endParaRPr lang="en-US" sz="3200" b="1" dirty="0"/>
          </a:p>
        </p:txBody>
      </p:sp>
      <p:sp>
        <p:nvSpPr>
          <p:cNvPr id="17" name="TextBox 16"/>
          <p:cNvSpPr txBox="1"/>
          <p:nvPr/>
        </p:nvSpPr>
        <p:spPr>
          <a:xfrm>
            <a:off x="6477000" y="5008172"/>
            <a:ext cx="2514600" cy="584775"/>
          </a:xfrm>
          <a:prstGeom prst="rect">
            <a:avLst/>
          </a:prstGeom>
          <a:noFill/>
        </p:spPr>
        <p:txBody>
          <a:bodyPr wrap="square" rtlCol="0">
            <a:spAutoFit/>
          </a:bodyPr>
          <a:lstStyle/>
          <a:p>
            <a:r>
              <a:rPr lang="en-US" sz="3200" b="1" dirty="0" smtClean="0"/>
              <a:t>EK’ = H(SS’)</a:t>
            </a:r>
            <a:endParaRPr lang="en-US" sz="3200" b="1" dirty="0"/>
          </a:p>
        </p:txBody>
      </p:sp>
      <p:sp>
        <p:nvSpPr>
          <p:cNvPr id="18" name="TextBox 17"/>
          <p:cNvSpPr txBox="1"/>
          <p:nvPr/>
        </p:nvSpPr>
        <p:spPr>
          <a:xfrm>
            <a:off x="6490446" y="5589845"/>
            <a:ext cx="2653553" cy="584775"/>
          </a:xfrm>
          <a:prstGeom prst="rect">
            <a:avLst/>
          </a:prstGeom>
          <a:noFill/>
        </p:spPr>
        <p:txBody>
          <a:bodyPr wrap="square" rtlCol="0">
            <a:spAutoFit/>
          </a:bodyPr>
          <a:lstStyle/>
          <a:p>
            <a:r>
              <a:rPr lang="en-US" sz="3200" b="1" dirty="0" smtClean="0"/>
              <a:t>MK’ = H(EK’)</a:t>
            </a:r>
            <a:endParaRPr lang="en-US" sz="3200" b="1" dirty="0"/>
          </a:p>
        </p:txBody>
      </p:sp>
      <p:sp>
        <p:nvSpPr>
          <p:cNvPr id="19" name="TextBox 18"/>
          <p:cNvSpPr txBox="1"/>
          <p:nvPr/>
        </p:nvSpPr>
        <p:spPr>
          <a:xfrm>
            <a:off x="1066800" y="5589844"/>
            <a:ext cx="2590800" cy="584775"/>
          </a:xfrm>
          <a:prstGeom prst="rect">
            <a:avLst/>
          </a:prstGeom>
          <a:noFill/>
        </p:spPr>
        <p:txBody>
          <a:bodyPr wrap="square" rtlCol="0">
            <a:spAutoFit/>
          </a:bodyPr>
          <a:lstStyle/>
          <a:p>
            <a:r>
              <a:rPr lang="en-US" sz="3200" b="1" dirty="0" smtClean="0"/>
              <a:t>MK’ = H(EK’)</a:t>
            </a:r>
            <a:endParaRPr lang="en-US" sz="3200" b="1" dirty="0"/>
          </a:p>
        </p:txBody>
      </p:sp>
      <p:sp>
        <p:nvSpPr>
          <p:cNvPr id="20" name="TextBox 19"/>
          <p:cNvSpPr txBox="1"/>
          <p:nvPr/>
        </p:nvSpPr>
        <p:spPr>
          <a:xfrm>
            <a:off x="6490446" y="6102896"/>
            <a:ext cx="2653553" cy="584775"/>
          </a:xfrm>
          <a:prstGeom prst="rect">
            <a:avLst/>
          </a:prstGeom>
          <a:noFill/>
        </p:spPr>
        <p:txBody>
          <a:bodyPr wrap="square" rtlCol="0">
            <a:spAutoFit/>
          </a:bodyPr>
          <a:lstStyle/>
          <a:p>
            <a:r>
              <a:rPr lang="en-US" sz="3200" b="1" dirty="0" smtClean="0"/>
              <a:t>MK = H(EK)</a:t>
            </a:r>
            <a:endParaRPr lang="en-US" sz="3200" b="1" dirty="0"/>
          </a:p>
        </p:txBody>
      </p:sp>
      <p:sp>
        <p:nvSpPr>
          <p:cNvPr id="21" name="TextBox 20"/>
          <p:cNvSpPr txBox="1"/>
          <p:nvPr/>
        </p:nvSpPr>
        <p:spPr>
          <a:xfrm>
            <a:off x="1066800" y="6120824"/>
            <a:ext cx="2590800" cy="584775"/>
          </a:xfrm>
          <a:prstGeom prst="rect">
            <a:avLst/>
          </a:prstGeom>
          <a:noFill/>
        </p:spPr>
        <p:txBody>
          <a:bodyPr wrap="square" rtlCol="0">
            <a:spAutoFit/>
          </a:bodyPr>
          <a:lstStyle/>
          <a:p>
            <a:r>
              <a:rPr lang="en-US" sz="3200" b="1" dirty="0" smtClean="0"/>
              <a:t>MK = H(EK)</a:t>
            </a:r>
            <a:endParaRPr lang="en-US" sz="3200" b="1" dirty="0"/>
          </a:p>
        </p:txBody>
      </p:sp>
      <p:cxnSp>
        <p:nvCxnSpPr>
          <p:cNvPr id="22" name="Straight Connector 21"/>
          <p:cNvCxnSpPr/>
          <p:nvPr/>
        </p:nvCxnSpPr>
        <p:spPr>
          <a:xfrm>
            <a:off x="1149724" y="6416658"/>
            <a:ext cx="209550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510619" y="6400800"/>
            <a:ext cx="2091018" cy="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51845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Off-the-record Messaging (OTR)</a:t>
            </a:r>
          </a:p>
        </p:txBody>
      </p:sp>
      <p:sp>
        <p:nvSpPr>
          <p:cNvPr id="3" name="Content Placeholder 2"/>
          <p:cNvSpPr>
            <a:spLocks noGrp="1"/>
          </p:cNvSpPr>
          <p:nvPr>
            <p:ph idx="1"/>
          </p:nvPr>
        </p:nvSpPr>
        <p:spPr/>
        <p:txBody>
          <a:bodyPr/>
          <a:lstStyle/>
          <a:p>
            <a:r>
              <a:rPr lang="en-US"/>
              <a:t>Note this is suited to interactive communication, not so much email</a:t>
            </a:r>
          </a:p>
          <a:p>
            <a:r>
              <a:rPr lang="en-US"/>
              <a:t> But, OTR provides</a:t>
            </a:r>
          </a:p>
          <a:p>
            <a:pPr lvl="1"/>
            <a:r>
              <a:rPr lang="en-US"/>
              <a:t>message confidentiality</a:t>
            </a:r>
          </a:p>
          <a:p>
            <a:pPr lvl="1"/>
            <a:r>
              <a:rPr lang="en-US"/>
              <a:t>authentication</a:t>
            </a:r>
          </a:p>
          <a:p>
            <a:pPr lvl="1"/>
            <a:r>
              <a:rPr lang="en-US"/>
              <a:t>perfect forward secrecy</a:t>
            </a:r>
          </a:p>
          <a:p>
            <a:pPr lvl="1"/>
            <a:r>
              <a:rPr lang="en-US"/>
              <a:t>deniability</a:t>
            </a:r>
          </a:p>
          <a:p>
            <a:pPr marL="457200" lvl="1" indent="0">
              <a:buNone/>
            </a:pPr>
            <a:endParaRPr lang="en-US"/>
          </a:p>
          <a:p>
            <a:endParaRPr lang="en-US"/>
          </a:p>
        </p:txBody>
      </p:sp>
    </p:spTree>
    <p:extLst>
      <p:ext uri="{BB962C8B-B14F-4D97-AF65-F5344CB8AC3E}">
        <p14:creationId xmlns:p14="http://schemas.microsoft.com/office/powerpoint/2010/main" val="303532877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Using OTR 	</a:t>
            </a:r>
          </a:p>
        </p:txBody>
      </p:sp>
      <p:sp>
        <p:nvSpPr>
          <p:cNvPr id="3" name="Content Placeholder 2"/>
          <p:cNvSpPr>
            <a:spLocks noGrp="1"/>
          </p:cNvSpPr>
          <p:nvPr>
            <p:ph idx="1"/>
          </p:nvPr>
        </p:nvSpPr>
        <p:spPr>
          <a:xfrm>
            <a:off x="457200" y="1676401"/>
            <a:ext cx="8229600" cy="4724400"/>
          </a:xfrm>
        </p:spPr>
        <p:txBody>
          <a:bodyPr/>
          <a:lstStyle/>
          <a:p>
            <a:r>
              <a:rPr lang="en-US"/>
              <a:t>Built in to Adium and Pidgin</a:t>
            </a:r>
          </a:p>
          <a:p>
            <a:r>
              <a:rPr lang="en-US"/>
              <a:t>But beware </a:t>
            </a:r>
            <a:r>
              <a:rPr lang="en-US" b="1"/>
              <a:t>defaults</a:t>
            </a:r>
          </a:p>
          <a:p>
            <a:pPr lvl="1"/>
            <a:r>
              <a:rPr lang="en-US"/>
              <a:t>Logging enabled by default</a:t>
            </a:r>
          </a:p>
          <a:p>
            <a:pPr lvl="1"/>
            <a:r>
              <a:rPr lang="en-US"/>
              <a:t>Etiquette dictates you should disable this, so does history (e.g., Chelsea Manning)</a:t>
            </a:r>
          </a:p>
          <a:p>
            <a:r>
              <a:rPr lang="en-US">
                <a:sym typeface="Wingdings"/>
              </a:rPr>
              <a:t> </a:t>
            </a:r>
            <a:r>
              <a:rPr lang="en-US"/>
              <a:t>optional exercise: create an account on jabber.ccc.de, install OTR and verify a buddy. You may also want to run it over </a:t>
            </a:r>
            <a:r>
              <a:rPr lang="en-US">
                <a:solidFill>
                  <a:schemeClr val="accent6"/>
                </a:solidFill>
              </a:rPr>
              <a:t>Tor</a:t>
            </a:r>
            <a:r>
              <a:rPr lang="en-US"/>
              <a:t>.</a:t>
            </a:r>
          </a:p>
        </p:txBody>
      </p:sp>
    </p:spTree>
    <p:extLst>
      <p:ext uri="{BB962C8B-B14F-4D97-AF65-F5344CB8AC3E}">
        <p14:creationId xmlns:p14="http://schemas.microsoft.com/office/powerpoint/2010/main" val="392303126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Anonymity for browsing? </a:t>
            </a:r>
          </a:p>
        </p:txBody>
      </p:sp>
      <p:sp>
        <p:nvSpPr>
          <p:cNvPr id="6" name="Rectangle 5"/>
          <p:cNvSpPr/>
          <p:nvPr/>
        </p:nvSpPr>
        <p:spPr>
          <a:xfrm>
            <a:off x="1143000" y="3810000"/>
            <a:ext cx="1600200" cy="1143000"/>
          </a:xfrm>
          <a:prstGeom prst="rect">
            <a:avLst/>
          </a:prstGeom>
          <a:solidFill>
            <a:schemeClr val="accent4">
              <a:lumMod val="75000"/>
            </a:schemeClr>
          </a:solidFill>
          <a:ln w="31750" cmpd="sng">
            <a:solidFill>
              <a:schemeClr val="accent4">
                <a:lumMod val="50000"/>
              </a:schemeClr>
            </a:solidFill>
            <a:prstDash val="solid"/>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You</a:t>
            </a:r>
            <a:endParaRPr lang="en-US" sz="3600" dirty="0"/>
          </a:p>
        </p:txBody>
      </p:sp>
      <p:sp>
        <p:nvSpPr>
          <p:cNvPr id="7" name="Rectangle 6"/>
          <p:cNvSpPr/>
          <p:nvPr/>
        </p:nvSpPr>
        <p:spPr>
          <a:xfrm>
            <a:off x="6477000" y="3810000"/>
            <a:ext cx="1600200" cy="1143000"/>
          </a:xfrm>
          <a:prstGeom prst="rect">
            <a:avLst/>
          </a:prstGeom>
          <a:solidFill>
            <a:schemeClr val="accent2">
              <a:lumMod val="75000"/>
            </a:schemeClr>
          </a:solidFill>
          <a:ln w="31750" cmpd="sng">
            <a:solidFill>
              <a:schemeClr val="accent2">
                <a:lumMod val="50000"/>
              </a:schemeClr>
            </a:solidFill>
            <a:prstDash val="solid"/>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Server</a:t>
            </a:r>
            <a:endParaRPr lang="en-US" sz="3600" dirty="0"/>
          </a:p>
        </p:txBody>
      </p:sp>
    </p:spTree>
    <p:extLst>
      <p:ext uri="{BB962C8B-B14F-4D97-AF65-F5344CB8AC3E}">
        <p14:creationId xmlns:p14="http://schemas.microsoft.com/office/powerpoint/2010/main" val="190489079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Naive approach .... VPNs</a:t>
            </a:r>
            <a:endParaRPr lang="en-US" dirty="0"/>
          </a:p>
        </p:txBody>
      </p:sp>
      <p:sp>
        <p:nvSpPr>
          <p:cNvPr id="6" name="Rectangle 5"/>
          <p:cNvSpPr/>
          <p:nvPr/>
        </p:nvSpPr>
        <p:spPr>
          <a:xfrm>
            <a:off x="1143000" y="3810000"/>
            <a:ext cx="1600200" cy="1143000"/>
          </a:xfrm>
          <a:prstGeom prst="rect">
            <a:avLst/>
          </a:prstGeom>
          <a:solidFill>
            <a:schemeClr val="accent4">
              <a:lumMod val="75000"/>
            </a:schemeClr>
          </a:solidFill>
          <a:ln w="31750" cmpd="sng">
            <a:solidFill>
              <a:schemeClr val="accent4">
                <a:lumMod val="50000"/>
              </a:schemeClr>
            </a:solidFill>
            <a:prstDash val="solid"/>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You</a:t>
            </a:r>
            <a:endParaRPr lang="en-US" sz="3600" dirty="0"/>
          </a:p>
        </p:txBody>
      </p:sp>
      <p:sp>
        <p:nvSpPr>
          <p:cNvPr id="7" name="Rectangle 6"/>
          <p:cNvSpPr/>
          <p:nvPr/>
        </p:nvSpPr>
        <p:spPr>
          <a:xfrm>
            <a:off x="6477000" y="3810000"/>
            <a:ext cx="1600200" cy="1143000"/>
          </a:xfrm>
          <a:prstGeom prst="rect">
            <a:avLst/>
          </a:prstGeom>
          <a:solidFill>
            <a:schemeClr val="accent2">
              <a:lumMod val="75000"/>
            </a:schemeClr>
          </a:solidFill>
          <a:ln w="31750" cmpd="sng">
            <a:solidFill>
              <a:schemeClr val="accent2">
                <a:lumMod val="50000"/>
              </a:schemeClr>
            </a:solidFill>
            <a:prstDash val="solid"/>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Server</a:t>
            </a:r>
            <a:endParaRPr lang="en-US" sz="3600" dirty="0"/>
          </a:p>
        </p:txBody>
      </p:sp>
      <p:pic>
        <p:nvPicPr>
          <p:cNvPr id="5"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3124200" y="1676667"/>
            <a:ext cx="3034921" cy="2133333"/>
          </a:xfrm>
        </p:spPr>
      </p:pic>
      <p:cxnSp>
        <p:nvCxnSpPr>
          <p:cNvPr id="4" name="Straight Arrow Connector 3"/>
          <p:cNvCxnSpPr>
            <a:stCxn id="6" idx="3"/>
          </p:cNvCxnSpPr>
          <p:nvPr/>
        </p:nvCxnSpPr>
        <p:spPr>
          <a:xfrm flipV="1">
            <a:off x="2743200" y="3810000"/>
            <a:ext cx="1219200" cy="571500"/>
          </a:xfrm>
          <a:prstGeom prst="straightConnector1">
            <a:avLst/>
          </a:prstGeom>
          <a:ln w="3175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endCxn id="7" idx="1"/>
          </p:cNvCxnSpPr>
          <p:nvPr/>
        </p:nvCxnSpPr>
        <p:spPr>
          <a:xfrm>
            <a:off x="5257800" y="3810000"/>
            <a:ext cx="1219200" cy="571500"/>
          </a:xfrm>
          <a:prstGeom prst="straightConnector1">
            <a:avLst/>
          </a:prstGeom>
          <a:ln w="3175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276606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VPNs</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1219200" y="1548457"/>
            <a:ext cx="6705599" cy="5842943"/>
          </a:xfrm>
        </p:spPr>
      </p:pic>
    </p:spTree>
    <p:extLst>
      <p:ext uri="{BB962C8B-B14F-4D97-AF65-F5344CB8AC3E}">
        <p14:creationId xmlns:p14="http://schemas.microsoft.com/office/powerpoint/2010/main" val="222358372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VPNs</a:t>
            </a:r>
            <a:endParaRPr lang="en-US" dirty="0"/>
          </a:p>
        </p:txBody>
      </p:sp>
      <p:pic>
        <p:nvPicPr>
          <p:cNvPr id="4" name="Content Placeholder 3"/>
          <p:cNvPicPr>
            <a:picLocks noGrp="1" noChangeAspect="1"/>
          </p:cNvPicPr>
          <p:nvPr>
            <p:ph idx="1"/>
          </p:nvPr>
        </p:nvPicPr>
        <p:blipFill>
          <a:blip r:embed="rId3" cstate="print">
            <a:extLst>
              <a:ext uri="{BEBA8EAE-BF5A-486C-A8C5-ECC9F3942E4B}">
                <a14:imgProps xmlns:a14="http://schemas.microsoft.com/office/drawing/2010/main">
                  <a14:imgLayer r:embed="rId4">
                    <a14:imgEffect>
                      <a14:sharpenSoften amount="-68000"/>
                    </a14:imgEffect>
                    <a14:imgEffect>
                      <a14:brightnessContrast bright="12000"/>
                    </a14:imgEffect>
                  </a14:imgLayer>
                </a14:imgProps>
              </a:ext>
              <a:ext uri="{28A0092B-C50C-407E-A947-70E740481C1C}">
                <a14:useLocalDpi xmlns:a14="http://schemas.microsoft.com/office/drawing/2010/main"/>
              </a:ext>
            </a:extLst>
          </a:blip>
          <a:stretch>
            <a:fillRect/>
          </a:stretch>
        </p:blipFill>
        <p:spPr>
          <a:xfrm>
            <a:off x="1219200" y="1548457"/>
            <a:ext cx="6705599" cy="5842943"/>
          </a:xfrm>
        </p:spPr>
      </p:pic>
      <p:sp>
        <p:nvSpPr>
          <p:cNvPr id="5" name="Rectangle 4"/>
          <p:cNvSpPr/>
          <p:nvPr/>
        </p:nvSpPr>
        <p:spPr>
          <a:xfrm>
            <a:off x="1905000" y="3525520"/>
            <a:ext cx="7198360" cy="3108543"/>
          </a:xfrm>
          <a:prstGeom prst="rect">
            <a:avLst/>
          </a:prstGeom>
          <a:solidFill>
            <a:schemeClr val="bg1"/>
          </a:solidFill>
          <a:ln>
            <a:solidFill>
              <a:schemeClr val="bg2"/>
            </a:solidFill>
          </a:ln>
        </p:spPr>
        <p:txBody>
          <a:bodyPr wrap="square">
            <a:spAutoFit/>
          </a:bodyPr>
          <a:lstStyle/>
          <a:p>
            <a:r>
              <a:rPr lang="en-US" sz="2800" dirty="0" smtClean="0"/>
              <a:t>“…received </a:t>
            </a:r>
            <a:r>
              <a:rPr lang="en-US" sz="2800" dirty="0"/>
              <a:t>a </a:t>
            </a:r>
            <a:r>
              <a:rPr lang="en-US" sz="2800" b="1" dirty="0"/>
              <a:t>court order </a:t>
            </a:r>
            <a:r>
              <a:rPr lang="en-US" sz="2800" dirty="0"/>
              <a:t>asking for information relating to an account associated with some or all of the above cases. As stated in our terms of service and </a:t>
            </a:r>
            <a:r>
              <a:rPr lang="en-US" sz="2800" b="1" dirty="0"/>
              <a:t>privacy policy </a:t>
            </a:r>
            <a:r>
              <a:rPr lang="en-US" sz="2800" dirty="0"/>
              <a:t>our service is not to be used for illegal activity, and as a legitimate company </a:t>
            </a:r>
            <a:r>
              <a:rPr lang="en-US" sz="2800" b="1" i="1" dirty="0"/>
              <a:t>we will cooperate with law enforcement if we receive a court </a:t>
            </a:r>
            <a:r>
              <a:rPr lang="en-US" sz="2800" b="1" i="1" dirty="0" smtClean="0"/>
              <a:t>order</a:t>
            </a:r>
            <a:r>
              <a:rPr lang="en-US" sz="2800" i="1" dirty="0" smtClean="0"/>
              <a:t>”</a:t>
            </a:r>
            <a:endParaRPr lang="en-US" sz="2800" b="1" i="1" dirty="0"/>
          </a:p>
        </p:txBody>
      </p:sp>
    </p:spTree>
    <p:extLst>
      <p:ext uri="{BB962C8B-B14F-4D97-AF65-F5344CB8AC3E}">
        <p14:creationId xmlns:p14="http://schemas.microsoft.com/office/powerpoint/2010/main" val="266389535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Nymity Spectrum </a:t>
            </a:r>
          </a:p>
        </p:txBody>
      </p:sp>
      <p:sp>
        <p:nvSpPr>
          <p:cNvPr id="3" name="Content Placeholder 2"/>
          <p:cNvSpPr>
            <a:spLocks noGrp="1"/>
          </p:cNvSpPr>
          <p:nvPr>
            <p:ph idx="1"/>
          </p:nvPr>
        </p:nvSpPr>
        <p:spPr/>
        <p:txBody>
          <a:bodyPr/>
          <a:lstStyle/>
          <a:p>
            <a:r>
              <a:rPr lang="en-US">
                <a:solidFill>
                  <a:schemeClr val="accent6"/>
                </a:solidFill>
              </a:rPr>
              <a:t>Verinymity</a:t>
            </a:r>
          </a:p>
          <a:p>
            <a:pPr lvl="1"/>
            <a:r>
              <a:rPr lang="en-US"/>
              <a:t>credit card #s, driver's license, address</a:t>
            </a:r>
          </a:p>
          <a:p>
            <a:r>
              <a:rPr lang="en-US">
                <a:solidFill>
                  <a:schemeClr val="accent6"/>
                </a:solidFill>
              </a:rPr>
              <a:t>Pseudonymity</a:t>
            </a:r>
          </a:p>
          <a:p>
            <a:pPr lvl="1"/>
            <a:r>
              <a:rPr lang="en-US"/>
              <a:t>pen names, many blogs</a:t>
            </a:r>
          </a:p>
          <a:p>
            <a:r>
              <a:rPr lang="en-US">
                <a:solidFill>
                  <a:schemeClr val="accent6"/>
                </a:solidFill>
              </a:rPr>
              <a:t>Linkable anonymity</a:t>
            </a:r>
          </a:p>
          <a:p>
            <a:pPr lvl="1"/>
            <a:r>
              <a:rPr lang="en-US"/>
              <a:t>loyalty cards, prepaid mobile phone</a:t>
            </a:r>
          </a:p>
          <a:p>
            <a:r>
              <a:rPr lang="en-US">
                <a:solidFill>
                  <a:schemeClr val="accent6"/>
                </a:solidFill>
              </a:rPr>
              <a:t>Unlinkable anonymity</a:t>
            </a:r>
          </a:p>
          <a:p>
            <a:pPr lvl="1"/>
            <a:r>
              <a:rPr lang="en-US"/>
              <a:t>paying in cash, Tor</a:t>
            </a:r>
          </a:p>
          <a:p>
            <a:pPr lvl="1"/>
            <a:endParaRPr lang="en-US"/>
          </a:p>
          <a:p>
            <a:pPr lvl="1"/>
            <a:endParaRPr lang="en-US"/>
          </a:p>
          <a:p>
            <a:pPr lvl="1"/>
            <a:endParaRPr lang="en-US"/>
          </a:p>
          <a:p>
            <a:endParaRPr lang="en-US"/>
          </a:p>
        </p:txBody>
      </p:sp>
    </p:spTree>
    <p:extLst>
      <p:ext uri="{BB962C8B-B14F-4D97-AF65-F5344CB8AC3E}">
        <p14:creationId xmlns:p14="http://schemas.microsoft.com/office/powerpoint/2010/main" val="101317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Better approach: Tor</a:t>
            </a:r>
          </a:p>
        </p:txBody>
      </p:sp>
      <p:sp>
        <p:nvSpPr>
          <p:cNvPr id="3" name="Content Placeholder 2"/>
          <p:cNvSpPr>
            <a:spLocks noGrp="1"/>
          </p:cNvSpPr>
          <p:nvPr>
            <p:ph idx="1"/>
          </p:nvPr>
        </p:nvSpPr>
        <p:spPr/>
        <p:txBody>
          <a:bodyPr/>
          <a:lstStyle/>
          <a:p>
            <a:r>
              <a:rPr lang="en-US"/>
              <a:t>Low-latency anonymous communication system</a:t>
            </a:r>
          </a:p>
          <a:p>
            <a:r>
              <a:rPr lang="en-US"/>
              <a:t>Hide </a:t>
            </a:r>
            <a:r>
              <a:rPr lang="en-US">
                <a:solidFill>
                  <a:schemeClr val="accent6"/>
                </a:solidFill>
              </a:rPr>
              <a:t>metadata</a:t>
            </a:r>
          </a:p>
          <a:p>
            <a:pPr lvl="1"/>
            <a:r>
              <a:rPr lang="en-US"/>
              <a:t>who is communicating with whom?</a:t>
            </a:r>
          </a:p>
          <a:p>
            <a:pPr lvl="1"/>
            <a:r>
              <a:rPr lang="en-US"/>
              <a:t>e.g., just sending an encrypted message to The Intercept may get you in trouble</a:t>
            </a:r>
          </a:p>
          <a:p>
            <a:r>
              <a:rPr lang="en-US"/>
              <a:t>Hide </a:t>
            </a:r>
            <a:r>
              <a:rPr lang="en-US">
                <a:solidFill>
                  <a:schemeClr val="accent6"/>
                </a:solidFill>
              </a:rPr>
              <a:t>existence</a:t>
            </a:r>
            <a:r>
              <a:rPr lang="en-US"/>
              <a:t> of communication</a:t>
            </a:r>
          </a:p>
          <a:p>
            <a:pPr lvl="1"/>
            <a:r>
              <a:rPr lang="en-US"/>
              <a:t>any encrypted message may get you in trouble</a:t>
            </a:r>
          </a:p>
        </p:txBody>
      </p:sp>
    </p:spTree>
    <p:extLst>
      <p:ext uri="{BB962C8B-B14F-4D97-AF65-F5344CB8AC3E}">
        <p14:creationId xmlns:p14="http://schemas.microsoft.com/office/powerpoint/2010/main" val="1644649083"/>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Tor	overview</a:t>
            </a:r>
          </a:p>
        </p:txBody>
      </p:sp>
      <p:sp>
        <p:nvSpPr>
          <p:cNvPr id="3" name="Content Placeholder 2"/>
          <p:cNvSpPr>
            <a:spLocks noGrp="1"/>
          </p:cNvSpPr>
          <p:nvPr>
            <p:ph idx="1"/>
          </p:nvPr>
        </p:nvSpPr>
        <p:spPr/>
        <p:txBody>
          <a:bodyPr/>
          <a:lstStyle/>
          <a:p>
            <a:r>
              <a:rPr lang="en-US" dirty="0"/>
              <a:t>Works at the transport layer</a:t>
            </a:r>
          </a:p>
          <a:p>
            <a:r>
              <a:rPr lang="en-US" dirty="0"/>
              <a:t>Allows you to make TCP connections without revealing your IP address</a:t>
            </a:r>
          </a:p>
          <a:p>
            <a:r>
              <a:rPr lang="en-US" dirty="0"/>
              <a:t>Popular for web connections</a:t>
            </a:r>
          </a:p>
          <a:p>
            <a:r>
              <a:rPr lang="en-US" dirty="0"/>
              <a:t>Tor network made up of volunteer-run </a:t>
            </a:r>
            <a:r>
              <a:rPr lang="en-US" dirty="0">
                <a:solidFill>
                  <a:schemeClr val="accent6"/>
                </a:solidFill>
              </a:rPr>
              <a:t>nodes</a:t>
            </a:r>
            <a:r>
              <a:rPr lang="en-US" dirty="0"/>
              <a:t>, or </a:t>
            </a:r>
            <a:r>
              <a:rPr lang="en-US" dirty="0">
                <a:solidFill>
                  <a:schemeClr val="accent6"/>
                </a:solidFill>
              </a:rPr>
              <a:t>onion routers</a:t>
            </a:r>
            <a:r>
              <a:rPr lang="en-US" dirty="0"/>
              <a:t>, located all over the world</a:t>
            </a:r>
          </a:p>
          <a:p>
            <a:pPr marL="118872" indent="0">
              <a:buNone/>
            </a:pPr>
            <a:endParaRPr lang="en-US" dirty="0"/>
          </a:p>
          <a:p>
            <a:pPr marL="118872" indent="0">
              <a:buNone/>
            </a:pPr>
            <a:r>
              <a:rPr lang="en-US" dirty="0"/>
              <a:t>Basic idea: Alice wants to connect to a web server without revealing her IP address</a:t>
            </a:r>
          </a:p>
        </p:txBody>
      </p:sp>
    </p:spTree>
    <p:extLst>
      <p:ext uri="{BB962C8B-B14F-4D97-AF65-F5344CB8AC3E}">
        <p14:creationId xmlns:p14="http://schemas.microsoft.com/office/powerpoint/2010/main" val="189294387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Onion Routing</a:t>
            </a:r>
            <a:endParaRPr lang="en-US" dirty="0"/>
          </a:p>
        </p:txBody>
      </p:sp>
      <p:sp>
        <p:nvSpPr>
          <p:cNvPr id="3" name="Content Placeholder 2"/>
          <p:cNvSpPr>
            <a:spLocks noGrp="1"/>
          </p:cNvSpPr>
          <p:nvPr>
            <p:ph idx="1"/>
          </p:nvPr>
        </p:nvSpPr>
        <p:spPr/>
        <p:txBody>
          <a:bodyPr/>
          <a:lstStyle/>
          <a:p>
            <a:r>
              <a:rPr lang="en-US" dirty="0" smtClean="0"/>
              <a:t>This approach generalizes to an arbitrary number of intermediaries (“mixes”) </a:t>
            </a:r>
          </a:p>
          <a:p>
            <a:r>
              <a:rPr lang="en-US" dirty="0" smtClean="0"/>
              <a:t>Alice ultimately wants to talk to Bob, with the help of HMA, Dan, and Charlie </a:t>
            </a:r>
          </a:p>
          <a:p>
            <a:r>
              <a:rPr lang="en-US" b="1" dirty="0" smtClean="0"/>
              <a:t>As long as any of the mixes is honest, no one can link Alice with Bob </a:t>
            </a:r>
            <a:endParaRPr lang="en-US" dirty="0" smtClean="0"/>
          </a:p>
          <a:p>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Onion Routing</a:t>
            </a:r>
            <a:endParaRPr lang="en-US" dirty="0"/>
          </a:p>
        </p:txBody>
      </p:sp>
      <p:sp>
        <p:nvSpPr>
          <p:cNvPr id="4" name="Slide Number Placeholder 3"/>
          <p:cNvSpPr>
            <a:spLocks noGrp="1"/>
          </p:cNvSpPr>
          <p:nvPr>
            <p:ph type="sldNum" sz="quarter" idx="12"/>
          </p:nvPr>
        </p:nvSpPr>
        <p:spPr/>
        <p:txBody>
          <a:bodyPr/>
          <a:lstStyle/>
          <a:p>
            <a:fld id="{57AC614B-1432-4E95-99AD-A6EFF09860FE}" type="slidenum">
              <a:rPr lang="en-US" smtClean="0">
                <a:solidFill>
                  <a:prstClr val="black">
                    <a:tint val="95000"/>
                  </a:prstClr>
                </a:solidFill>
              </a:rPr>
              <a:pPr/>
              <a:t>43</a:t>
            </a:fld>
            <a:endParaRPr lang="en-US">
              <a:solidFill>
                <a:prstClr val="black">
                  <a:tint val="95000"/>
                </a:prstClr>
              </a:solidFill>
            </a:endParaRPr>
          </a:p>
        </p:txBody>
      </p:sp>
      <p:pic>
        <p:nvPicPr>
          <p:cNvPr id="7" name="Picture 6"/>
          <p:cNvPicPr>
            <a:picLocks noChangeAspect="1"/>
          </p:cNvPicPr>
          <p:nvPr/>
        </p:nvPicPr>
        <p:blipFill>
          <a:blip r:embed="rId3"/>
          <a:stretch>
            <a:fillRect/>
          </a:stretch>
        </p:blipFill>
        <p:spPr>
          <a:xfrm>
            <a:off x="-83950" y="2057400"/>
            <a:ext cx="9380350" cy="48006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Tor </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1333904" y="2017971"/>
            <a:ext cx="6476191" cy="4139683"/>
          </a:xfrm>
        </p:spPr>
      </p:pic>
      <p:sp>
        <p:nvSpPr>
          <p:cNvPr id="5" name="TextBox 4"/>
          <p:cNvSpPr txBox="1"/>
          <p:nvPr/>
        </p:nvSpPr>
        <p:spPr>
          <a:xfrm>
            <a:off x="7704182" y="6211669"/>
            <a:ext cx="1439818" cy="646331"/>
          </a:xfrm>
          <a:prstGeom prst="rect">
            <a:avLst/>
          </a:prstGeom>
          <a:noFill/>
        </p:spPr>
        <p:txBody>
          <a:bodyPr wrap="none" rtlCol="0">
            <a:spAutoFit/>
          </a:bodyPr>
          <a:lstStyle/>
          <a:p>
            <a:pPr algn="r"/>
            <a:r>
              <a:rPr lang="en-US" dirty="0" smtClean="0"/>
              <a:t>Image credit:</a:t>
            </a:r>
          </a:p>
          <a:p>
            <a:pPr algn="r"/>
            <a:r>
              <a:rPr lang="en-US" dirty="0" smtClean="0"/>
              <a:t>Tor Project</a:t>
            </a:r>
            <a:endParaRPr lang="en-US" dirty="0"/>
          </a:p>
        </p:txBody>
      </p:sp>
    </p:spTree>
    <p:extLst>
      <p:ext uri="{BB962C8B-B14F-4D97-AF65-F5344CB8AC3E}">
        <p14:creationId xmlns:p14="http://schemas.microsoft.com/office/powerpoint/2010/main" val="240542717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Tor</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1335024" y="2020824"/>
            <a:ext cx="6473952" cy="4138251"/>
          </a:xfrm>
        </p:spPr>
      </p:pic>
      <p:sp>
        <p:nvSpPr>
          <p:cNvPr id="5" name="TextBox 4"/>
          <p:cNvSpPr txBox="1"/>
          <p:nvPr/>
        </p:nvSpPr>
        <p:spPr>
          <a:xfrm>
            <a:off x="7704182" y="6211669"/>
            <a:ext cx="1439818" cy="646331"/>
          </a:xfrm>
          <a:prstGeom prst="rect">
            <a:avLst/>
          </a:prstGeom>
          <a:noFill/>
        </p:spPr>
        <p:txBody>
          <a:bodyPr wrap="none" rtlCol="0">
            <a:spAutoFit/>
          </a:bodyPr>
          <a:lstStyle/>
          <a:p>
            <a:pPr algn="r"/>
            <a:r>
              <a:rPr lang="en-US" dirty="0" smtClean="0"/>
              <a:t>Image credit:</a:t>
            </a:r>
          </a:p>
          <a:p>
            <a:pPr algn="r"/>
            <a:r>
              <a:rPr lang="en-US" dirty="0" smtClean="0"/>
              <a:t>Tor Project</a:t>
            </a:r>
            <a:endParaRPr lang="en-US" dirty="0"/>
          </a:p>
        </p:txBody>
      </p:sp>
    </p:spTree>
    <p:extLst>
      <p:ext uri="{BB962C8B-B14F-4D97-AF65-F5344CB8AC3E}">
        <p14:creationId xmlns:p14="http://schemas.microsoft.com/office/powerpoint/2010/main" val="371011359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Tor</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1335024" y="2021242"/>
            <a:ext cx="6473952" cy="4138254"/>
          </a:xfrm>
        </p:spPr>
      </p:pic>
      <p:sp>
        <p:nvSpPr>
          <p:cNvPr id="5" name="TextBox 4"/>
          <p:cNvSpPr txBox="1"/>
          <p:nvPr/>
        </p:nvSpPr>
        <p:spPr>
          <a:xfrm>
            <a:off x="7704182" y="6211669"/>
            <a:ext cx="1439818" cy="646331"/>
          </a:xfrm>
          <a:prstGeom prst="rect">
            <a:avLst/>
          </a:prstGeom>
          <a:noFill/>
        </p:spPr>
        <p:txBody>
          <a:bodyPr wrap="none" rtlCol="0">
            <a:spAutoFit/>
          </a:bodyPr>
          <a:lstStyle/>
          <a:p>
            <a:pPr algn="r"/>
            <a:r>
              <a:rPr lang="en-US" dirty="0" smtClean="0"/>
              <a:t>Image credit:</a:t>
            </a:r>
          </a:p>
          <a:p>
            <a:pPr algn="r"/>
            <a:r>
              <a:rPr lang="en-US" dirty="0" smtClean="0"/>
              <a:t>Tor Project</a:t>
            </a:r>
            <a:endParaRPr lang="en-US" dirty="0"/>
          </a:p>
        </p:txBody>
      </p:sp>
    </p:spTree>
    <p:extLst>
      <p:ext uri="{BB962C8B-B14F-4D97-AF65-F5344CB8AC3E}">
        <p14:creationId xmlns:p14="http://schemas.microsoft.com/office/powerpoint/2010/main" val="1775952948"/>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Trust in Tor	</a:t>
            </a:r>
          </a:p>
        </p:txBody>
      </p:sp>
      <p:sp>
        <p:nvSpPr>
          <p:cNvPr id="3" name="Content Placeholder 2"/>
          <p:cNvSpPr>
            <a:spLocks noGrp="1"/>
          </p:cNvSpPr>
          <p:nvPr>
            <p:ph idx="1"/>
          </p:nvPr>
        </p:nvSpPr>
        <p:spPr/>
        <p:txBody>
          <a:bodyPr>
            <a:normAutofit lnSpcReduction="10000"/>
          </a:bodyPr>
          <a:lstStyle/>
          <a:p>
            <a:r>
              <a:rPr lang="en-US"/>
              <a:t>Entry node: knows Alice is using Tor, and identity of middle node, but not destination</a:t>
            </a:r>
          </a:p>
          <a:p>
            <a:r>
              <a:rPr lang="en-US"/>
              <a:t>Exit node: knows some Tor user is connecting to destination, but doesn't know which user</a:t>
            </a:r>
          </a:p>
          <a:p>
            <a:r>
              <a:rPr lang="en-US"/>
              <a:t>Destination: knows a Tor user is connecting to it via the exit node</a:t>
            </a:r>
          </a:p>
          <a:p>
            <a:pPr marL="118872" indent="0">
              <a:buNone/>
            </a:pPr>
            <a:endParaRPr lang="en-US"/>
          </a:p>
          <a:p>
            <a:pPr marL="118872" indent="0">
              <a:buNone/>
            </a:pPr>
            <a:r>
              <a:rPr lang="en-US"/>
              <a:t>Important to note that Tor does not provide encryption between exit and destination! (e.g., use HTTPS)</a:t>
            </a:r>
          </a:p>
        </p:txBody>
      </p:sp>
    </p:spTree>
    <p:extLst>
      <p:ext uri="{BB962C8B-B14F-4D97-AF65-F5344CB8AC3E}">
        <p14:creationId xmlns:p14="http://schemas.microsoft.com/office/powerpoint/2010/main" val="517424735"/>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to get Tor	</a:t>
            </a:r>
          </a:p>
        </p:txBody>
      </p:sp>
      <p:sp>
        <p:nvSpPr>
          <p:cNvPr id="3" name="Content Placeholder 2"/>
          <p:cNvSpPr>
            <a:spLocks noGrp="1"/>
          </p:cNvSpPr>
          <p:nvPr>
            <p:ph idx="1"/>
          </p:nvPr>
        </p:nvSpPr>
        <p:spPr/>
        <p:txBody>
          <a:bodyPr/>
          <a:lstStyle/>
          <a:p>
            <a:r>
              <a:rPr lang="en-US"/>
              <a:t>Tor Browser bundle available (built on modified version of firefox)</a:t>
            </a:r>
          </a:p>
          <a:p>
            <a:r>
              <a:rPr lang="en-US">
                <a:sym typeface="Wingdings"/>
              </a:rPr>
              <a:t> optional exercise: download and use it!</a:t>
            </a:r>
          </a:p>
          <a:p>
            <a:endParaRPr lang="en-US">
              <a:sym typeface="Wingdings"/>
            </a:endParaRPr>
          </a:p>
          <a:p>
            <a:r>
              <a:rPr lang="en-US">
                <a:hlinkClick r:id="rId3"/>
              </a:rPr>
              <a:t>https://www.torproject.org/</a:t>
            </a:r>
            <a:endParaRPr lang="en-US"/>
          </a:p>
          <a:p>
            <a:endParaRPr lang="en-US"/>
          </a:p>
          <a:p>
            <a:r>
              <a:rPr lang="en-US"/>
              <a:t>...or volunteer to be a part of the Tor network.</a:t>
            </a:r>
          </a:p>
        </p:txBody>
      </p:sp>
    </p:spTree>
    <p:extLst>
      <p:ext uri="{BB962C8B-B14F-4D97-AF65-F5344CB8AC3E}">
        <p14:creationId xmlns:p14="http://schemas.microsoft.com/office/powerpoint/2010/main" val="1991948710"/>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Egotistical Giraffe </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1066800" y="1573729"/>
            <a:ext cx="6948804" cy="5247985"/>
          </a:xfrm>
        </p:spPr>
      </p:pic>
    </p:spTree>
    <p:extLst>
      <p:ext uri="{BB962C8B-B14F-4D97-AF65-F5344CB8AC3E}">
        <p14:creationId xmlns:p14="http://schemas.microsoft.com/office/powerpoint/2010/main" val="163562706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Anonymity</a:t>
            </a:r>
            <a:endParaRPr lang="en-US" dirty="0"/>
          </a:p>
        </p:txBody>
      </p:sp>
      <p:sp>
        <p:nvSpPr>
          <p:cNvPr id="3" name="Content Placeholder 2"/>
          <p:cNvSpPr>
            <a:spLocks noGrp="1"/>
          </p:cNvSpPr>
          <p:nvPr>
            <p:ph idx="1"/>
          </p:nvPr>
        </p:nvSpPr>
        <p:spPr/>
        <p:txBody>
          <a:bodyPr/>
          <a:lstStyle/>
          <a:p>
            <a:r>
              <a:rPr lang="en-US" dirty="0"/>
              <a:t>"without a name"</a:t>
            </a:r>
            <a:endParaRPr lang="en-US" dirty="0" smtClean="0"/>
          </a:p>
          <a:p>
            <a:r>
              <a:rPr lang="en-US" dirty="0" smtClean="0"/>
              <a:t>Who wants it</a:t>
            </a:r>
          </a:p>
          <a:p>
            <a:r>
              <a:rPr lang="en-US" dirty="0" smtClean="0"/>
              <a:t>How to get it</a:t>
            </a:r>
          </a:p>
          <a:p>
            <a:r>
              <a:rPr lang="en-US" dirty="0" smtClean="0"/>
              <a:t>Threats to it</a:t>
            </a:r>
          </a:p>
          <a:p>
            <a:endParaRPr lang="en-US" dirty="0"/>
          </a:p>
        </p:txBody>
      </p:sp>
    </p:spTree>
    <p:extLst>
      <p:ext uri="{BB962C8B-B14F-4D97-AF65-F5344CB8AC3E}">
        <p14:creationId xmlns:p14="http://schemas.microsoft.com/office/powerpoint/2010/main" val="1536993796"/>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Onion Routing Issues/Attacks? </a:t>
            </a:r>
            <a:endParaRPr lang="en-US" dirty="0"/>
          </a:p>
        </p:txBody>
      </p:sp>
      <p:sp>
        <p:nvSpPr>
          <p:cNvPr id="3" name="Content Placeholder 2"/>
          <p:cNvSpPr>
            <a:spLocks noGrp="1"/>
          </p:cNvSpPr>
          <p:nvPr>
            <p:ph idx="1"/>
          </p:nvPr>
        </p:nvSpPr>
        <p:spPr>
          <a:xfrm>
            <a:off x="457200" y="1775191"/>
            <a:ext cx="8229600" cy="4930409"/>
          </a:xfrm>
        </p:spPr>
        <p:txBody>
          <a:bodyPr>
            <a:normAutofit fontScale="92500" lnSpcReduction="20000"/>
          </a:bodyPr>
          <a:lstStyle/>
          <a:p>
            <a:r>
              <a:rPr lang="en-US" dirty="0" smtClean="0"/>
              <a:t>Performance: message bounces around a lot </a:t>
            </a:r>
          </a:p>
          <a:p>
            <a:r>
              <a:rPr lang="en-US" dirty="0" smtClean="0"/>
              <a:t>Attack: rubber-hose cryptanalysis of mix operators </a:t>
            </a:r>
          </a:p>
          <a:p>
            <a:pPr lvl="1"/>
            <a:r>
              <a:rPr lang="en-US" dirty="0" smtClean="0"/>
              <a:t>Defense: use mix servers in different countries </a:t>
            </a:r>
          </a:p>
          <a:p>
            <a:r>
              <a:rPr lang="en-US" dirty="0" smtClean="0"/>
              <a:t>Attack: adversary operates all of the mixes</a:t>
            </a:r>
          </a:p>
          <a:p>
            <a:pPr lvl="1"/>
            <a:r>
              <a:rPr lang="en-US" dirty="0" smtClean="0"/>
              <a:t>Defense: have lots of mix servers (Tor today: ~2,000) </a:t>
            </a:r>
          </a:p>
          <a:p>
            <a:r>
              <a:rPr lang="en-US" dirty="0" smtClean="0"/>
              <a:t>Attack: adversary observes when Alice sends and when Bob receives, links the two together </a:t>
            </a:r>
          </a:p>
          <a:p>
            <a:r>
              <a:rPr lang="en-US" dirty="0" smtClean="0"/>
              <a:t>A side channel attack – exploits timing information</a:t>
            </a:r>
          </a:p>
          <a:p>
            <a:pPr lvl="1"/>
            <a:r>
              <a:rPr lang="en-US" dirty="0" smtClean="0"/>
              <a:t>Defenses: pad messages, introduce significant delays</a:t>
            </a:r>
          </a:p>
          <a:p>
            <a:pPr lvl="2"/>
            <a:r>
              <a:rPr lang="en-US" dirty="0" smtClean="0"/>
              <a:t>Tor does the former, but notes that it’s not enough for defense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Onion Routing Issues, cont. </a:t>
            </a:r>
            <a:endParaRPr lang="en-US" dirty="0"/>
          </a:p>
        </p:txBody>
      </p:sp>
      <p:sp>
        <p:nvSpPr>
          <p:cNvPr id="3" name="Content Placeholder 2"/>
          <p:cNvSpPr>
            <a:spLocks noGrp="1"/>
          </p:cNvSpPr>
          <p:nvPr>
            <p:ph idx="1"/>
          </p:nvPr>
        </p:nvSpPr>
        <p:spPr/>
        <p:txBody>
          <a:bodyPr/>
          <a:lstStyle/>
          <a:p>
            <a:r>
              <a:rPr lang="en-US" dirty="0" smtClean="0"/>
              <a:t>Issue: </a:t>
            </a:r>
            <a:r>
              <a:rPr lang="en-US" b="1" dirty="0" smtClean="0"/>
              <a:t>traffic leakage </a:t>
            </a:r>
            <a:endParaRPr lang="en-US" dirty="0" smtClean="0"/>
          </a:p>
          <a:p>
            <a:r>
              <a:rPr lang="en-US" dirty="0" smtClean="0"/>
              <a:t>Suppose all of your HTTP/HTTPS traffic goes through Tor, but the rest of your traffic doesn’t </a:t>
            </a:r>
          </a:p>
          <a:p>
            <a:r>
              <a:rPr lang="en-US" dirty="0" smtClean="0"/>
              <a:t>How might the operator of </a:t>
            </a:r>
            <a:r>
              <a:rPr lang="en-US" dirty="0" err="1" smtClean="0"/>
              <a:t>sensitive.com</a:t>
            </a:r>
            <a:r>
              <a:rPr lang="en-US" dirty="0" smtClean="0"/>
              <a:t> </a:t>
            </a:r>
          </a:p>
          <a:p>
            <a:r>
              <a:rPr lang="en-US" dirty="0" err="1" smtClean="0"/>
              <a:t>deanonymize</a:t>
            </a:r>
            <a:r>
              <a:rPr lang="en-US" dirty="0" smtClean="0"/>
              <a:t> your web session to their server? </a:t>
            </a:r>
          </a:p>
          <a:p>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traffic leakage problem</a:t>
            </a:r>
            <a:endParaRPr lang="en-US" dirty="0"/>
          </a:p>
        </p:txBody>
      </p:sp>
      <p:sp>
        <p:nvSpPr>
          <p:cNvPr id="3" name="Content Placeholder 2"/>
          <p:cNvSpPr>
            <a:spLocks noGrp="1"/>
          </p:cNvSpPr>
          <p:nvPr>
            <p:ph idx="1"/>
          </p:nvPr>
        </p:nvSpPr>
        <p:spPr/>
        <p:txBody>
          <a:bodyPr/>
          <a:lstStyle/>
          <a:p>
            <a:r>
              <a:rPr lang="en-US" dirty="0" smtClean="0"/>
              <a:t>Answer: they inspect the logs of their DNS server to see who looked up </a:t>
            </a:r>
            <a:r>
              <a:rPr lang="en-US" dirty="0" err="1" smtClean="0"/>
              <a:t>sensitive.com</a:t>
            </a:r>
            <a:r>
              <a:rPr lang="en-US" dirty="0" smtClean="0"/>
              <a:t> just before your connection to their web server arrived </a:t>
            </a:r>
          </a:p>
          <a:p>
            <a:r>
              <a:rPr lang="en-US" b="1" dirty="0" smtClean="0"/>
              <a:t>Hard</a:t>
            </a:r>
            <a:r>
              <a:rPr lang="en-US" dirty="0" smtClean="0"/>
              <a:t>, general problem: anonymity often at risk when adversary can correlate separate sources of information </a:t>
            </a:r>
          </a:p>
          <a:p>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a:t>
            </a:r>
            <a:endParaRPr lang="en-US" dirty="0"/>
          </a:p>
        </p:txBody>
      </p:sp>
      <p:sp>
        <p:nvSpPr>
          <p:cNvPr id="3" name="Content Placeholder 2"/>
          <p:cNvSpPr>
            <a:spLocks noGrp="1"/>
          </p:cNvSpPr>
          <p:nvPr>
            <p:ph idx="1"/>
          </p:nvPr>
        </p:nvSpPr>
        <p:spPr/>
        <p:txBody>
          <a:bodyPr/>
          <a:lstStyle/>
          <a:p>
            <a:r>
              <a:rPr lang="en-US" dirty="0" smtClean="0"/>
              <a:t> If</a:t>
            </a:r>
          </a:p>
          <a:p>
            <a:r>
              <a:rPr lang="en-US" dirty="0" smtClean="0"/>
              <a:t> When</a:t>
            </a:r>
          </a:p>
          <a:p>
            <a:r>
              <a:rPr lang="en-US" dirty="0" smtClean="0"/>
              <a:t> How much</a:t>
            </a:r>
          </a:p>
          <a:p>
            <a:r>
              <a:rPr lang="en-US" dirty="0" smtClean="0"/>
              <a:t> Who</a:t>
            </a:r>
          </a:p>
          <a:p>
            <a:r>
              <a:rPr lang="en-US" dirty="0" smtClean="0"/>
              <a:t> What</a:t>
            </a:r>
          </a:p>
        </p:txBody>
      </p:sp>
    </p:spTree>
    <p:extLst>
      <p:ext uri="{BB962C8B-B14F-4D97-AF65-F5344CB8AC3E}">
        <p14:creationId xmlns:p14="http://schemas.microsoft.com/office/powerpoint/2010/main" val="2621378105"/>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Metadata</a:t>
            </a:r>
            <a:endParaRPr lang="en-US" dirty="0"/>
          </a:p>
        </p:txBody>
      </p:sp>
      <p:sp>
        <p:nvSpPr>
          <p:cNvPr id="3" name="Content Placeholder 2"/>
          <p:cNvSpPr>
            <a:spLocks noGrp="1"/>
          </p:cNvSpPr>
          <p:nvPr>
            <p:ph idx="1"/>
          </p:nvPr>
        </p:nvSpPr>
        <p:spPr/>
        <p:txBody>
          <a:bodyPr/>
          <a:lstStyle/>
          <a:p>
            <a:r>
              <a:rPr lang="en-US" dirty="0" smtClean="0"/>
              <a:t> If</a:t>
            </a:r>
          </a:p>
          <a:p>
            <a:r>
              <a:rPr lang="en-US" dirty="0" smtClean="0"/>
              <a:t> When</a:t>
            </a:r>
          </a:p>
          <a:p>
            <a:r>
              <a:rPr lang="en-US" dirty="0" smtClean="0"/>
              <a:t> How much</a:t>
            </a:r>
          </a:p>
          <a:p>
            <a:r>
              <a:rPr lang="en-US" dirty="0" smtClean="0"/>
              <a:t> Who</a:t>
            </a:r>
          </a:p>
          <a:p>
            <a:r>
              <a:rPr lang="en-US" dirty="0" smtClean="0"/>
              <a:t> </a:t>
            </a:r>
            <a:r>
              <a:rPr lang="en-US" strike="sngStrike" dirty="0" smtClean="0"/>
              <a:t>What </a:t>
            </a:r>
            <a:r>
              <a:rPr lang="en-US" dirty="0" smtClean="0">
                <a:sym typeface="Wingdings" panose="05000000000000000000" pitchFamily="2" charset="2"/>
              </a:rPr>
              <a:t>          TLS/PGP</a:t>
            </a:r>
            <a:endParaRPr lang="en-US" strike="sngStrike" dirty="0" smtClean="0"/>
          </a:p>
        </p:txBody>
      </p:sp>
    </p:spTree>
    <p:extLst>
      <p:ext uri="{BB962C8B-B14F-4D97-AF65-F5344CB8AC3E}">
        <p14:creationId xmlns:p14="http://schemas.microsoft.com/office/powerpoint/2010/main" val="21974989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efectosocial.net/wp-content/uploads/2011/05/Tor-800-600-logo-400x314.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029608" y="3048000"/>
            <a:ext cx="1164840" cy="9144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Metadata</a:t>
            </a:r>
            <a:endParaRPr lang="en-US" dirty="0"/>
          </a:p>
        </p:txBody>
      </p:sp>
      <p:sp>
        <p:nvSpPr>
          <p:cNvPr id="3" name="Content Placeholder 2"/>
          <p:cNvSpPr>
            <a:spLocks noGrp="1"/>
          </p:cNvSpPr>
          <p:nvPr>
            <p:ph idx="1"/>
          </p:nvPr>
        </p:nvSpPr>
        <p:spPr/>
        <p:txBody>
          <a:bodyPr/>
          <a:lstStyle/>
          <a:p>
            <a:r>
              <a:rPr lang="en-US" dirty="0" smtClean="0"/>
              <a:t> If</a:t>
            </a:r>
          </a:p>
          <a:p>
            <a:r>
              <a:rPr lang="en-US" dirty="0" smtClean="0"/>
              <a:t> When</a:t>
            </a:r>
          </a:p>
          <a:p>
            <a:r>
              <a:rPr lang="en-US" dirty="0" smtClean="0"/>
              <a:t> How much</a:t>
            </a:r>
          </a:p>
          <a:p>
            <a:r>
              <a:rPr lang="en-US" dirty="0" smtClean="0"/>
              <a:t> </a:t>
            </a:r>
            <a:r>
              <a:rPr lang="en-US" strike="sngStrike" dirty="0" smtClean="0"/>
              <a:t>Who</a:t>
            </a:r>
            <a:r>
              <a:rPr lang="en-US" dirty="0" smtClean="0"/>
              <a:t>          </a:t>
            </a:r>
            <a:r>
              <a:rPr lang="en-US" dirty="0" smtClean="0">
                <a:sym typeface="Wingdings" panose="05000000000000000000" pitchFamily="2" charset="2"/>
              </a:rPr>
              <a:t></a:t>
            </a:r>
            <a:endParaRPr lang="en-US" dirty="0" smtClean="0"/>
          </a:p>
          <a:p>
            <a:r>
              <a:rPr lang="en-US" dirty="0" smtClean="0"/>
              <a:t> </a:t>
            </a:r>
            <a:r>
              <a:rPr lang="en-US" strike="sngStrike" dirty="0" smtClean="0"/>
              <a:t>What </a:t>
            </a:r>
            <a:r>
              <a:rPr lang="en-US" dirty="0" smtClean="0">
                <a:sym typeface="Wingdings" panose="05000000000000000000" pitchFamily="2" charset="2"/>
              </a:rPr>
              <a:t>          TLS/PGP</a:t>
            </a:r>
            <a:endParaRPr lang="en-US" strike="sngStrike" dirty="0" smtClean="0"/>
          </a:p>
        </p:txBody>
      </p:sp>
    </p:spTree>
    <p:extLst>
      <p:ext uri="{BB962C8B-B14F-4D97-AF65-F5344CB8AC3E}">
        <p14:creationId xmlns:p14="http://schemas.microsoft.com/office/powerpoint/2010/main" val="1158778782"/>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Pond</a:t>
            </a:r>
          </a:p>
        </p:txBody>
      </p:sp>
      <p:sp>
        <p:nvSpPr>
          <p:cNvPr id="3" name="Content Placeholder 2"/>
          <p:cNvSpPr>
            <a:spLocks noGrp="1"/>
          </p:cNvSpPr>
          <p:nvPr>
            <p:ph idx="1"/>
          </p:nvPr>
        </p:nvSpPr>
        <p:spPr/>
        <p:txBody>
          <a:bodyPr/>
          <a:lstStyle/>
          <a:p>
            <a:r>
              <a:rPr lang="en-US"/>
              <a:t>"Pond is not email. Pond is a forward secure, asychronous messaging system for the discerning"</a:t>
            </a:r>
          </a:p>
          <a:p>
            <a:r>
              <a:rPr lang="en-US"/>
              <a:t>Seeks to protect against leaking traffic info against all but a global passive adversary</a:t>
            </a:r>
          </a:p>
          <a:p>
            <a:pPr lvl="1"/>
            <a:r>
              <a:rPr lang="en-US"/>
              <a:t>forward secure</a:t>
            </a:r>
          </a:p>
          <a:p>
            <a:pPr lvl="1"/>
            <a:r>
              <a:rPr lang="en-US"/>
              <a:t>no spam</a:t>
            </a:r>
          </a:p>
          <a:p>
            <a:pPr lvl="1"/>
            <a:r>
              <a:rPr lang="en-US"/>
              <a:t>messages expire automatically after a week</a:t>
            </a:r>
          </a:p>
          <a:p>
            <a:pPr marL="457200" lvl="1" indent="0">
              <a:buNone/>
            </a:pPr>
            <a:endParaRPr lang="en-US"/>
          </a:p>
        </p:txBody>
      </p:sp>
    </p:spTree>
    <p:extLst>
      <p:ext uri="{BB962C8B-B14F-4D97-AF65-F5344CB8AC3E}">
        <p14:creationId xmlns:p14="http://schemas.microsoft.com/office/powerpoint/2010/main" val="152497538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Pond </a:t>
            </a:r>
            <a:endParaRPr lang="en-US" dirty="0"/>
          </a:p>
        </p:txBody>
      </p:sp>
      <p:pic>
        <p:nvPicPr>
          <p:cNvPr id="4" name="Picture 6" descr="C:\Documents and Settings\Eric\Local Settings\Temporary Internet Files\Content.IE5\CV070PCD\MC900390994[1].wmf"/>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01570" y="1561853"/>
            <a:ext cx="821859" cy="11183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79523" y="2690166"/>
            <a:ext cx="793807" cy="461665"/>
          </a:xfrm>
          <a:prstGeom prst="rect">
            <a:avLst/>
          </a:prstGeom>
          <a:noFill/>
        </p:spPr>
        <p:txBody>
          <a:bodyPr wrap="none" rtlCol="0">
            <a:spAutoFit/>
          </a:bodyPr>
          <a:lstStyle/>
          <a:p>
            <a:r>
              <a:rPr lang="en-US" sz="2400" b="1" dirty="0" smtClean="0"/>
              <a:t>User</a:t>
            </a:r>
            <a:endParaRPr lang="en-US" sz="2400" b="1" dirty="0"/>
          </a:p>
        </p:txBody>
      </p:sp>
      <p:sp>
        <p:nvSpPr>
          <p:cNvPr id="6" name="TextBox 5"/>
          <p:cNvSpPr txBox="1"/>
          <p:nvPr/>
        </p:nvSpPr>
        <p:spPr>
          <a:xfrm>
            <a:off x="1447800" y="1622658"/>
            <a:ext cx="1703223" cy="461665"/>
          </a:xfrm>
          <a:prstGeom prst="rect">
            <a:avLst/>
          </a:prstGeom>
          <a:noFill/>
        </p:spPr>
        <p:txBody>
          <a:bodyPr wrap="none" rtlCol="0">
            <a:spAutoFit/>
          </a:bodyPr>
          <a:lstStyle/>
          <a:p>
            <a:r>
              <a:rPr lang="en-US" sz="2400" b="1" dirty="0" smtClean="0"/>
              <a:t>Private Key</a:t>
            </a:r>
            <a:endParaRPr lang="en-US" sz="2400" b="1" dirty="0"/>
          </a:p>
        </p:txBody>
      </p:sp>
      <p:sp>
        <p:nvSpPr>
          <p:cNvPr id="7" name="TextBox 6"/>
          <p:cNvSpPr txBox="1"/>
          <p:nvPr/>
        </p:nvSpPr>
        <p:spPr>
          <a:xfrm>
            <a:off x="1479331" y="2005890"/>
            <a:ext cx="1565365" cy="461665"/>
          </a:xfrm>
          <a:prstGeom prst="rect">
            <a:avLst/>
          </a:prstGeom>
          <a:noFill/>
        </p:spPr>
        <p:txBody>
          <a:bodyPr wrap="none" rtlCol="0">
            <a:spAutoFit/>
          </a:bodyPr>
          <a:lstStyle/>
          <a:p>
            <a:r>
              <a:rPr lang="en-US" sz="2400" b="1" dirty="0" smtClean="0"/>
              <a:t>Public Key</a:t>
            </a:r>
            <a:endParaRPr lang="en-US" sz="2400" b="1" dirty="0"/>
          </a:p>
        </p:txBody>
      </p:sp>
      <p:cxnSp>
        <p:nvCxnSpPr>
          <p:cNvPr id="8" name="Straight Arrow Connector 7"/>
          <p:cNvCxnSpPr/>
          <p:nvPr/>
        </p:nvCxnSpPr>
        <p:spPr>
          <a:xfrm>
            <a:off x="2380154" y="2467555"/>
            <a:ext cx="4706446" cy="0"/>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7438697" y="1962971"/>
            <a:ext cx="1066800" cy="1039878"/>
          </a:xfrm>
          <a:prstGeom prst="rect">
            <a:avLst/>
          </a:prstGeom>
          <a:solidFill>
            <a:schemeClr val="accent2">
              <a:lumMod val="75000"/>
            </a:schemeClr>
          </a:solidFill>
          <a:ln w="31750" cmpd="sng">
            <a:solidFill>
              <a:schemeClr val="accent2">
                <a:lumMod val="50000"/>
              </a:schemeClr>
            </a:solidFill>
            <a:prstDash val="solid"/>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Pond Server</a:t>
            </a:r>
            <a:endParaRPr lang="en-US" sz="2400" b="1" dirty="0"/>
          </a:p>
        </p:txBody>
      </p:sp>
      <p:cxnSp>
        <p:nvCxnSpPr>
          <p:cNvPr id="12" name="Straight Arrow Connector 11"/>
          <p:cNvCxnSpPr/>
          <p:nvPr/>
        </p:nvCxnSpPr>
        <p:spPr>
          <a:xfrm>
            <a:off x="2380154" y="3352800"/>
            <a:ext cx="4706446" cy="0"/>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309921" y="2861354"/>
            <a:ext cx="5306774" cy="461665"/>
          </a:xfrm>
          <a:prstGeom prst="rect">
            <a:avLst/>
          </a:prstGeom>
          <a:noFill/>
        </p:spPr>
        <p:txBody>
          <a:bodyPr wrap="none" rtlCol="0">
            <a:spAutoFit/>
          </a:bodyPr>
          <a:lstStyle/>
          <a:p>
            <a:r>
              <a:rPr lang="en-US" sz="2400" b="1" dirty="0" smtClean="0"/>
              <a:t>Messages? </a:t>
            </a:r>
            <a:r>
              <a:rPr lang="en-US" sz="2400" b="1" dirty="0" err="1" smtClean="0"/>
              <a:t>Pubkey</a:t>
            </a:r>
            <a:r>
              <a:rPr lang="en-US" sz="2400" b="1" dirty="0" smtClean="0"/>
              <a:t>=A padding=XXXX..</a:t>
            </a:r>
            <a:endParaRPr lang="en-US" sz="2400" b="1" dirty="0"/>
          </a:p>
        </p:txBody>
      </p:sp>
      <p:cxnSp>
        <p:nvCxnSpPr>
          <p:cNvPr id="15" name="Straight Arrow Connector 14"/>
          <p:cNvCxnSpPr/>
          <p:nvPr/>
        </p:nvCxnSpPr>
        <p:spPr>
          <a:xfrm flipH="1">
            <a:off x="2299411" y="3886200"/>
            <a:ext cx="4787189" cy="0"/>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380154" y="3424535"/>
            <a:ext cx="5189241" cy="461665"/>
          </a:xfrm>
          <a:prstGeom prst="rect">
            <a:avLst/>
          </a:prstGeom>
          <a:noFill/>
        </p:spPr>
        <p:txBody>
          <a:bodyPr wrap="none" rtlCol="0">
            <a:spAutoFit/>
          </a:bodyPr>
          <a:lstStyle/>
          <a:p>
            <a:r>
              <a:rPr lang="en-US" sz="2400" b="1" dirty="0" smtClean="0"/>
              <a:t>None.  padding=XXXXXXXXXXXXX…</a:t>
            </a:r>
            <a:endParaRPr lang="en-US" sz="2400" b="1" dirty="0"/>
          </a:p>
        </p:txBody>
      </p:sp>
      <p:pic>
        <p:nvPicPr>
          <p:cNvPr id="18" name="Picture 2" descr="http://www.efectosocial.net/wp-content/uploads/2011/05/Tor-800-600-logo-400x314.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010808" y="1589114"/>
            <a:ext cx="952500" cy="747713"/>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p:cNvCxnSpPr/>
          <p:nvPr/>
        </p:nvCxnSpPr>
        <p:spPr>
          <a:xfrm>
            <a:off x="2382509" y="5029200"/>
            <a:ext cx="4706446" cy="0"/>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312276" y="4537754"/>
            <a:ext cx="5306774" cy="461665"/>
          </a:xfrm>
          <a:prstGeom prst="rect">
            <a:avLst/>
          </a:prstGeom>
          <a:noFill/>
        </p:spPr>
        <p:txBody>
          <a:bodyPr wrap="none" rtlCol="0">
            <a:spAutoFit/>
          </a:bodyPr>
          <a:lstStyle/>
          <a:p>
            <a:r>
              <a:rPr lang="en-US" sz="2400" b="1" dirty="0" smtClean="0"/>
              <a:t>Messages? </a:t>
            </a:r>
            <a:r>
              <a:rPr lang="en-US" sz="2400" b="1" dirty="0" err="1" smtClean="0"/>
              <a:t>Pubkey</a:t>
            </a:r>
            <a:r>
              <a:rPr lang="en-US" sz="2400" b="1" dirty="0" smtClean="0"/>
              <a:t>=A padding=XXXX..</a:t>
            </a:r>
            <a:endParaRPr lang="en-US" sz="2400" b="1" dirty="0"/>
          </a:p>
        </p:txBody>
      </p:sp>
      <p:cxnSp>
        <p:nvCxnSpPr>
          <p:cNvPr id="21" name="Straight Arrow Connector 20"/>
          <p:cNvCxnSpPr/>
          <p:nvPr/>
        </p:nvCxnSpPr>
        <p:spPr>
          <a:xfrm flipH="1">
            <a:off x="2301766" y="5562600"/>
            <a:ext cx="4787189" cy="0"/>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382509" y="5100935"/>
            <a:ext cx="5104282" cy="461665"/>
          </a:xfrm>
          <a:prstGeom prst="rect">
            <a:avLst/>
          </a:prstGeom>
          <a:noFill/>
        </p:spPr>
        <p:txBody>
          <a:bodyPr wrap="none" rtlCol="0">
            <a:spAutoFit/>
          </a:bodyPr>
          <a:lstStyle/>
          <a:p>
            <a:r>
              <a:rPr lang="en-US" sz="2400" b="1" dirty="0" smtClean="0"/>
              <a:t>Message=M padding=XXXXXXXXX…</a:t>
            </a:r>
            <a:endParaRPr lang="en-US" sz="2400" b="1" dirty="0"/>
          </a:p>
        </p:txBody>
      </p:sp>
      <p:pic>
        <p:nvPicPr>
          <p:cNvPr id="2050" name="Picture 2" descr="C:\Documents and Settings\Eric\Local Settings\Temporary Internet Files\Content.IE5\ATC1QZ2Z\MC900433858[1].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479331" y="4075679"/>
            <a:ext cx="566314" cy="56631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Documents and Settings\Eric\Local Settings\Temporary Internet Files\Content.IE5\ATC1QZ2Z\MC900433858[1].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948286" y="4081886"/>
            <a:ext cx="566314" cy="56631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 descr="C:\Documents and Settings\Eric\Local Settings\Temporary Internet Files\Content.IE5\CPABCT2F\MC900014382[1].wmf"/>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76426" y="5053141"/>
            <a:ext cx="974529" cy="645275"/>
          </a:xfrm>
          <a:prstGeom prst="rect">
            <a:avLst/>
          </a:prstGeom>
          <a:solidFill>
            <a:schemeClr val="tx1">
              <a:alpha val="50000"/>
            </a:schemeClr>
          </a:solidFill>
          <a:extLst/>
        </p:spPr>
      </p:pic>
      <p:pic>
        <p:nvPicPr>
          <p:cNvPr id="27" name="Picture 3" descr="C:\Documents and Settings\Eric\Local Settings\Temporary Internet Files\Content.IE5\MR2DQ74X\MC900431599[1].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173330" y="4652491"/>
            <a:ext cx="801300" cy="80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89249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4" grpId="0"/>
      <p:bldP spid="17" grpId="0"/>
      <p:bldP spid="20" grpId="0"/>
      <p:bldP spid="2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Pond</a:t>
            </a:r>
            <a:endParaRPr lang="en-US" dirty="0"/>
          </a:p>
        </p:txBody>
      </p:sp>
      <p:pic>
        <p:nvPicPr>
          <p:cNvPr id="4" name="Picture 6" descr="C:\Documents and Settings\Eric\Local Settings\Temporary Internet Files\Content.IE5\CV070PCD\MC900390994[1].wmf"/>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01570" y="1561853"/>
            <a:ext cx="821859" cy="11183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79523" y="2690166"/>
            <a:ext cx="793807" cy="461665"/>
          </a:xfrm>
          <a:prstGeom prst="rect">
            <a:avLst/>
          </a:prstGeom>
          <a:noFill/>
        </p:spPr>
        <p:txBody>
          <a:bodyPr wrap="none" rtlCol="0">
            <a:spAutoFit/>
          </a:bodyPr>
          <a:lstStyle/>
          <a:p>
            <a:r>
              <a:rPr lang="en-US" sz="2400" b="1" dirty="0" smtClean="0"/>
              <a:t>User</a:t>
            </a:r>
            <a:endParaRPr lang="en-US" sz="2400" b="1" dirty="0"/>
          </a:p>
        </p:txBody>
      </p:sp>
      <p:sp>
        <p:nvSpPr>
          <p:cNvPr id="6" name="TextBox 5"/>
          <p:cNvSpPr txBox="1"/>
          <p:nvPr/>
        </p:nvSpPr>
        <p:spPr>
          <a:xfrm>
            <a:off x="1447800" y="1622658"/>
            <a:ext cx="1703223" cy="461665"/>
          </a:xfrm>
          <a:prstGeom prst="rect">
            <a:avLst/>
          </a:prstGeom>
          <a:noFill/>
        </p:spPr>
        <p:txBody>
          <a:bodyPr wrap="none" rtlCol="0">
            <a:spAutoFit/>
          </a:bodyPr>
          <a:lstStyle/>
          <a:p>
            <a:r>
              <a:rPr lang="en-US" sz="2400" b="1" dirty="0" smtClean="0"/>
              <a:t>Private Key</a:t>
            </a:r>
            <a:endParaRPr lang="en-US" sz="2400" b="1" dirty="0"/>
          </a:p>
        </p:txBody>
      </p:sp>
      <p:sp>
        <p:nvSpPr>
          <p:cNvPr id="7" name="TextBox 6"/>
          <p:cNvSpPr txBox="1"/>
          <p:nvPr/>
        </p:nvSpPr>
        <p:spPr>
          <a:xfrm>
            <a:off x="1479331" y="2005890"/>
            <a:ext cx="1565365" cy="461665"/>
          </a:xfrm>
          <a:prstGeom prst="rect">
            <a:avLst/>
          </a:prstGeom>
          <a:noFill/>
        </p:spPr>
        <p:txBody>
          <a:bodyPr wrap="none" rtlCol="0">
            <a:spAutoFit/>
          </a:bodyPr>
          <a:lstStyle/>
          <a:p>
            <a:r>
              <a:rPr lang="en-US" sz="2400" b="1" dirty="0" smtClean="0"/>
              <a:t>Public Key</a:t>
            </a:r>
            <a:endParaRPr lang="en-US" sz="2400" b="1" dirty="0"/>
          </a:p>
        </p:txBody>
      </p:sp>
      <p:cxnSp>
        <p:nvCxnSpPr>
          <p:cNvPr id="8" name="Straight Arrow Connector 7"/>
          <p:cNvCxnSpPr/>
          <p:nvPr/>
        </p:nvCxnSpPr>
        <p:spPr>
          <a:xfrm>
            <a:off x="2380154" y="2467555"/>
            <a:ext cx="4706446" cy="0"/>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7438697" y="1962971"/>
            <a:ext cx="1066800" cy="1039878"/>
          </a:xfrm>
          <a:prstGeom prst="rect">
            <a:avLst/>
          </a:prstGeom>
          <a:solidFill>
            <a:schemeClr val="accent2">
              <a:lumMod val="75000"/>
            </a:schemeClr>
          </a:solidFill>
          <a:ln w="31750" cmpd="sng">
            <a:solidFill>
              <a:schemeClr val="accent2">
                <a:lumMod val="50000"/>
              </a:schemeClr>
            </a:solidFill>
            <a:prstDash val="solid"/>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Pond Server</a:t>
            </a:r>
            <a:endParaRPr lang="en-US" sz="2400" b="1" dirty="0"/>
          </a:p>
        </p:txBody>
      </p:sp>
      <p:cxnSp>
        <p:nvCxnSpPr>
          <p:cNvPr id="12" name="Straight Arrow Connector 11"/>
          <p:cNvCxnSpPr/>
          <p:nvPr/>
        </p:nvCxnSpPr>
        <p:spPr>
          <a:xfrm>
            <a:off x="2380154" y="3352800"/>
            <a:ext cx="4706446" cy="0"/>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309921" y="2861354"/>
            <a:ext cx="5306774" cy="461665"/>
          </a:xfrm>
          <a:prstGeom prst="rect">
            <a:avLst/>
          </a:prstGeom>
          <a:noFill/>
        </p:spPr>
        <p:txBody>
          <a:bodyPr wrap="none" rtlCol="0">
            <a:spAutoFit/>
          </a:bodyPr>
          <a:lstStyle/>
          <a:p>
            <a:r>
              <a:rPr lang="en-US" sz="2400" b="1" dirty="0" smtClean="0"/>
              <a:t>Messages? </a:t>
            </a:r>
            <a:r>
              <a:rPr lang="en-US" sz="2400" b="1" dirty="0" err="1" smtClean="0"/>
              <a:t>Pubkey</a:t>
            </a:r>
            <a:r>
              <a:rPr lang="en-US" sz="2400" b="1" dirty="0" smtClean="0"/>
              <a:t>=A padding=XXXX..</a:t>
            </a:r>
            <a:endParaRPr lang="en-US" sz="2400" b="1" dirty="0"/>
          </a:p>
        </p:txBody>
      </p:sp>
      <p:cxnSp>
        <p:nvCxnSpPr>
          <p:cNvPr id="15" name="Straight Arrow Connector 14"/>
          <p:cNvCxnSpPr/>
          <p:nvPr/>
        </p:nvCxnSpPr>
        <p:spPr>
          <a:xfrm flipH="1">
            <a:off x="2299411" y="3886200"/>
            <a:ext cx="4787189" cy="0"/>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380154" y="3424535"/>
            <a:ext cx="5189241" cy="461665"/>
          </a:xfrm>
          <a:prstGeom prst="rect">
            <a:avLst/>
          </a:prstGeom>
          <a:noFill/>
        </p:spPr>
        <p:txBody>
          <a:bodyPr wrap="none" rtlCol="0">
            <a:spAutoFit/>
          </a:bodyPr>
          <a:lstStyle/>
          <a:p>
            <a:r>
              <a:rPr lang="en-US" sz="2400" b="1" dirty="0" smtClean="0"/>
              <a:t>None.  padding=XXXXXXXXXXXXX…</a:t>
            </a:r>
            <a:endParaRPr lang="en-US" sz="2400" b="1" dirty="0"/>
          </a:p>
        </p:txBody>
      </p:sp>
      <p:pic>
        <p:nvPicPr>
          <p:cNvPr id="18" name="Picture 2" descr="http://www.efectosocial.net/wp-content/uploads/2011/05/Tor-800-600-logo-400x314.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10808" y="1589114"/>
            <a:ext cx="952500" cy="747713"/>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p:cNvCxnSpPr/>
          <p:nvPr/>
        </p:nvCxnSpPr>
        <p:spPr>
          <a:xfrm>
            <a:off x="2382509" y="5029200"/>
            <a:ext cx="4706446" cy="0"/>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312276" y="4537754"/>
            <a:ext cx="5306774" cy="461665"/>
          </a:xfrm>
          <a:prstGeom prst="rect">
            <a:avLst/>
          </a:prstGeom>
          <a:noFill/>
        </p:spPr>
        <p:txBody>
          <a:bodyPr wrap="none" rtlCol="0">
            <a:spAutoFit/>
          </a:bodyPr>
          <a:lstStyle/>
          <a:p>
            <a:r>
              <a:rPr lang="en-US" sz="2400" b="1" dirty="0" smtClean="0"/>
              <a:t>Messages? </a:t>
            </a:r>
            <a:r>
              <a:rPr lang="en-US" sz="2400" b="1" dirty="0" err="1" smtClean="0"/>
              <a:t>Pubkey</a:t>
            </a:r>
            <a:r>
              <a:rPr lang="en-US" sz="2400" b="1" dirty="0" smtClean="0"/>
              <a:t>=A padding=XXXX..</a:t>
            </a:r>
            <a:endParaRPr lang="en-US" sz="2400" b="1" dirty="0"/>
          </a:p>
        </p:txBody>
      </p:sp>
      <p:cxnSp>
        <p:nvCxnSpPr>
          <p:cNvPr id="21" name="Straight Arrow Connector 20"/>
          <p:cNvCxnSpPr/>
          <p:nvPr/>
        </p:nvCxnSpPr>
        <p:spPr>
          <a:xfrm flipH="1">
            <a:off x="2301766" y="5562600"/>
            <a:ext cx="4787189" cy="0"/>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382509" y="5100935"/>
            <a:ext cx="5104282" cy="461665"/>
          </a:xfrm>
          <a:prstGeom prst="rect">
            <a:avLst/>
          </a:prstGeom>
          <a:noFill/>
        </p:spPr>
        <p:txBody>
          <a:bodyPr wrap="none" rtlCol="0">
            <a:spAutoFit/>
          </a:bodyPr>
          <a:lstStyle/>
          <a:p>
            <a:r>
              <a:rPr lang="en-US" sz="2400" b="1" dirty="0" smtClean="0"/>
              <a:t>Message=M padding=XXXXXXXXX…</a:t>
            </a:r>
            <a:endParaRPr lang="en-US" sz="2400" b="1" dirty="0"/>
          </a:p>
        </p:txBody>
      </p:sp>
      <p:pic>
        <p:nvPicPr>
          <p:cNvPr id="2050" name="Picture 2" descr="C:\Documents and Settings\Eric\Local Settings\Temporary Internet Files\Content.IE5\ATC1QZ2Z\MC900433858[1].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79331" y="4075679"/>
            <a:ext cx="566314" cy="56631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Documents and Settings\Eric\Local Settings\Temporary Internet Files\Content.IE5\ATC1QZ2Z\MC900433858[1].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948286" y="4081886"/>
            <a:ext cx="566314" cy="56631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 descr="C:\Documents and Settings\Eric\Local Settings\Temporary Internet Files\Content.IE5\CPABCT2F\MC900014382[1].wmf"/>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76426" y="5053141"/>
            <a:ext cx="974529" cy="645275"/>
          </a:xfrm>
          <a:prstGeom prst="rect">
            <a:avLst/>
          </a:prstGeom>
          <a:noFill/>
          <a:extLst/>
        </p:spPr>
      </p:pic>
      <p:pic>
        <p:nvPicPr>
          <p:cNvPr id="23" name="Content Placeholder 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62488" y="4605207"/>
            <a:ext cx="739489" cy="739489"/>
          </a:xfrm>
          <a:prstGeom prst="rect">
            <a:avLst/>
          </a:prstGeom>
        </p:spPr>
      </p:pic>
      <p:pic>
        <p:nvPicPr>
          <p:cNvPr id="25" name="Picture 4" descr="C:\Documents and Settings\Eric\Local Settings\Temporary Internet Files\Content.IE5\ATC1QZ2Z\MC900432593[1].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263690" y="5991401"/>
            <a:ext cx="741363" cy="741363"/>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1156757" y="5753402"/>
            <a:ext cx="1176669" cy="338554"/>
          </a:xfrm>
          <a:prstGeom prst="rect">
            <a:avLst/>
          </a:prstGeom>
          <a:solidFill>
            <a:schemeClr val="bg1">
              <a:alpha val="64000"/>
            </a:schemeClr>
          </a:solidFill>
          <a:ln>
            <a:noFill/>
          </a:ln>
        </p:spPr>
        <p:txBody>
          <a:bodyPr wrap="none" rtlCol="0">
            <a:spAutoFit/>
          </a:bodyPr>
          <a:lstStyle/>
          <a:p>
            <a:r>
              <a:rPr lang="en-US" sz="1600" b="1" dirty="0" smtClean="0"/>
              <a:t>Private key</a:t>
            </a:r>
            <a:endParaRPr lang="en-US" sz="1600" b="1" dirty="0"/>
          </a:p>
        </p:txBody>
      </p:sp>
    </p:spTree>
    <p:extLst>
      <p:ext uri="{BB962C8B-B14F-4D97-AF65-F5344CB8AC3E}">
        <p14:creationId xmlns:p14="http://schemas.microsoft.com/office/powerpoint/2010/main" val="2203735733"/>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efectosocial.net/wp-content/uploads/2011/05/Tor-800-600-logo-400x314.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608332" y="3170339"/>
            <a:ext cx="1008992" cy="79205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p:txBody>
          <a:bodyPr/>
          <a:lstStyle/>
          <a:p>
            <a:r>
              <a:rPr lang="en-US" dirty="0" smtClean="0"/>
              <a:t> If</a:t>
            </a:r>
          </a:p>
          <a:p>
            <a:r>
              <a:rPr lang="en-US" dirty="0" smtClean="0"/>
              <a:t> </a:t>
            </a:r>
            <a:r>
              <a:rPr lang="en-US" strike="sngStrike" dirty="0" smtClean="0"/>
              <a:t>When</a:t>
            </a:r>
            <a:r>
              <a:rPr lang="en-US" dirty="0">
                <a:sym typeface="Wingdings" panose="05000000000000000000" pitchFamily="2" charset="2"/>
              </a:rPr>
              <a:t> </a:t>
            </a:r>
            <a:r>
              <a:rPr lang="en-US" dirty="0" smtClean="0">
                <a:sym typeface="Wingdings" panose="05000000000000000000" pitchFamily="2" charset="2"/>
              </a:rPr>
              <a:t>       	</a:t>
            </a:r>
            <a:endParaRPr lang="en-US" dirty="0" smtClean="0"/>
          </a:p>
          <a:p>
            <a:r>
              <a:rPr lang="en-US" dirty="0" smtClean="0"/>
              <a:t> </a:t>
            </a:r>
            <a:r>
              <a:rPr lang="en-US" strike="sngStrike" dirty="0" smtClean="0"/>
              <a:t>How much</a:t>
            </a:r>
            <a:r>
              <a:rPr lang="en-US" dirty="0" smtClean="0">
                <a:sym typeface="Wingdings" panose="05000000000000000000" pitchFamily="2" charset="2"/>
              </a:rPr>
              <a:t>   	</a:t>
            </a:r>
            <a:endParaRPr lang="en-US" dirty="0" smtClean="0"/>
          </a:p>
          <a:p>
            <a:r>
              <a:rPr lang="en-US" dirty="0" smtClean="0"/>
              <a:t> </a:t>
            </a:r>
            <a:r>
              <a:rPr lang="en-US" strike="sngStrike" dirty="0" smtClean="0"/>
              <a:t>Who</a:t>
            </a:r>
            <a:r>
              <a:rPr lang="en-US" dirty="0" smtClean="0"/>
              <a:t>                	</a:t>
            </a:r>
            <a:r>
              <a:rPr lang="en-US" dirty="0" smtClean="0">
                <a:sym typeface="Wingdings" panose="05000000000000000000" pitchFamily="2" charset="2"/>
              </a:rPr>
              <a:t></a:t>
            </a:r>
            <a:endParaRPr lang="en-US" dirty="0" smtClean="0"/>
          </a:p>
          <a:p>
            <a:r>
              <a:rPr lang="en-US" dirty="0" smtClean="0"/>
              <a:t> </a:t>
            </a:r>
            <a:r>
              <a:rPr lang="en-US" strike="sngStrike" dirty="0" smtClean="0"/>
              <a:t>What </a:t>
            </a:r>
            <a:r>
              <a:rPr lang="en-US" dirty="0" smtClean="0">
                <a:sym typeface="Wingdings" panose="05000000000000000000" pitchFamily="2" charset="2"/>
              </a:rPr>
              <a:t>             	  TLS/PGP</a:t>
            </a:r>
            <a:endParaRPr lang="en-US" strike="sngStrike" dirty="0" smtClean="0"/>
          </a:p>
        </p:txBody>
      </p:sp>
      <p:sp>
        <p:nvSpPr>
          <p:cNvPr id="2" name="Title 1"/>
          <p:cNvSpPr>
            <a:spLocks noGrp="1"/>
          </p:cNvSpPr>
          <p:nvPr>
            <p:ph type="title"/>
          </p:nvPr>
        </p:nvSpPr>
        <p:spPr/>
        <p:txBody>
          <a:bodyPr/>
          <a:lstStyle/>
          <a:p>
            <a:r>
              <a:rPr lang="en-US" dirty="0" smtClean="0"/>
              <a:t>Metadata summary</a:t>
            </a:r>
            <a:endParaRPr lang="en-US" dirty="0"/>
          </a:p>
        </p:txBody>
      </p:sp>
      <p:sp>
        <p:nvSpPr>
          <p:cNvPr id="5" name="Rectangle 4"/>
          <p:cNvSpPr/>
          <p:nvPr/>
        </p:nvSpPr>
        <p:spPr>
          <a:xfrm>
            <a:off x="3711793" y="2365140"/>
            <a:ext cx="914400" cy="838200"/>
          </a:xfrm>
          <a:prstGeom prst="rect">
            <a:avLst/>
          </a:prstGeom>
          <a:solidFill>
            <a:schemeClr val="accent2">
              <a:lumMod val="75000"/>
            </a:schemeClr>
          </a:solidFill>
          <a:ln w="31750" cmpd="sng">
            <a:solidFill>
              <a:schemeClr val="accent2">
                <a:lumMod val="50000"/>
              </a:schemeClr>
            </a:solidFill>
            <a:prstDash val="solid"/>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Pond</a:t>
            </a:r>
            <a:endParaRPr lang="en-US" sz="2400" b="1" dirty="0"/>
          </a:p>
        </p:txBody>
      </p:sp>
    </p:spTree>
    <p:extLst>
      <p:ext uri="{BB962C8B-B14F-4D97-AF65-F5344CB8AC3E}">
        <p14:creationId xmlns:p14="http://schemas.microsoft.com/office/powerpoint/2010/main" val="131445116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Anonymity </a:t>
            </a:r>
            <a:endParaRPr lang="en-US" dirty="0"/>
          </a:p>
        </p:txBody>
      </p:sp>
      <p:sp>
        <p:nvSpPr>
          <p:cNvPr id="3" name="Content Placeholder 2"/>
          <p:cNvSpPr>
            <a:spLocks noGrp="1"/>
          </p:cNvSpPr>
          <p:nvPr>
            <p:ph idx="1"/>
          </p:nvPr>
        </p:nvSpPr>
        <p:spPr/>
        <p:txBody>
          <a:bodyPr/>
          <a:lstStyle/>
          <a:p>
            <a:r>
              <a:rPr lang="en-US" dirty="0" smtClean="0"/>
              <a:t>Anonymity: Concealing your identity </a:t>
            </a:r>
          </a:p>
          <a:p>
            <a:r>
              <a:rPr lang="en-US" dirty="0" smtClean="0"/>
              <a:t>In the context of the Internet, we may want anonymous communications </a:t>
            </a:r>
          </a:p>
          <a:p>
            <a:pPr lvl="1"/>
            <a:r>
              <a:rPr lang="en-US" b="1" dirty="0" smtClean="0"/>
              <a:t>Communications where the identity of the source and/or destination are concealed </a:t>
            </a:r>
            <a:endParaRPr lang="en-US" dirty="0" smtClean="0"/>
          </a:p>
          <a:p>
            <a:r>
              <a:rPr lang="en-US" dirty="0" smtClean="0"/>
              <a:t>Not to be confused with confidentiality </a:t>
            </a:r>
          </a:p>
          <a:p>
            <a:pPr lvl="1"/>
            <a:r>
              <a:rPr lang="en-US" dirty="0" smtClean="0"/>
              <a:t>Confidentiality is about contents, anonymity is about identities </a:t>
            </a:r>
          </a:p>
        </p:txBody>
      </p:sp>
    </p:spTree>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Extra...</a:t>
            </a:r>
          </a:p>
        </p:txBody>
      </p:sp>
      <p:sp>
        <p:nvSpPr>
          <p:cNvPr id="3" name="Content Placeholder 2"/>
          <p:cNvSpPr>
            <a:spLocks noGrp="1"/>
          </p:cNvSpPr>
          <p:nvPr>
            <p:ph idx="1"/>
          </p:nvPr>
        </p:nvSpPr>
        <p:spPr/>
        <p:txBody>
          <a:bodyPr/>
          <a:lstStyle/>
          <a:p>
            <a:pPr marL="118872" indent="0">
              <a:buNone/>
            </a:pPr>
            <a:r>
              <a:rPr lang="en-US"/>
              <a:t>Optional exercises. Play with the following:</a:t>
            </a:r>
          </a:p>
          <a:p>
            <a:r>
              <a:rPr lang="en-US"/>
              <a:t>Tor Browser bundle</a:t>
            </a:r>
          </a:p>
          <a:p>
            <a:r>
              <a:rPr lang="en-US"/>
              <a:t>GnuPG</a:t>
            </a:r>
          </a:p>
          <a:p>
            <a:r>
              <a:rPr lang="en-US"/>
              <a:t>OTR on pidgin (or adium)</a:t>
            </a:r>
          </a:p>
          <a:p>
            <a:r>
              <a:rPr lang="en-US"/>
              <a:t>Pond ...</a:t>
            </a:r>
          </a:p>
          <a:p>
            <a:pPr lvl="1"/>
            <a:r>
              <a:rPr lang="en-US"/>
              <a:t>highly recommend using the CLI for pond</a:t>
            </a:r>
          </a:p>
          <a:p>
            <a:pPr lvl="1"/>
            <a:r>
              <a:rPr lang="en-US"/>
              <a:t>make a contact over Pond using a human memorable secret, as in the PANDA protocol...</a:t>
            </a:r>
          </a:p>
          <a:p>
            <a:endParaRPr lang="en-US"/>
          </a:p>
          <a:p>
            <a:pPr marL="118872" indent="0">
              <a:buNone/>
            </a:pPr>
            <a:endParaRPr lang="en-US"/>
          </a:p>
        </p:txBody>
      </p:sp>
    </p:spTree>
    <p:extLst>
      <p:ext uri="{BB962C8B-B14F-4D97-AF65-F5344CB8AC3E}">
        <p14:creationId xmlns:p14="http://schemas.microsoft.com/office/powerpoint/2010/main" val="2610922121"/>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Other Tools 	</a:t>
            </a:r>
          </a:p>
        </p:txBody>
      </p:sp>
      <p:sp>
        <p:nvSpPr>
          <p:cNvPr id="3" name="Content Placeholder 2"/>
          <p:cNvSpPr>
            <a:spLocks noGrp="1"/>
          </p:cNvSpPr>
          <p:nvPr>
            <p:ph idx="1"/>
          </p:nvPr>
        </p:nvSpPr>
        <p:spPr/>
        <p:txBody>
          <a:bodyPr/>
          <a:lstStyle/>
          <a:p>
            <a:pPr marL="118872" indent="0">
              <a:buNone/>
            </a:pPr>
            <a:r>
              <a:rPr lang="en-US"/>
              <a:t>From WhisperSystems </a:t>
            </a:r>
            <a:r>
              <a:rPr lang="en-US">
                <a:hlinkClick r:id="rId2"/>
              </a:rPr>
              <a:t>https://whispersystems.org/</a:t>
            </a:r>
            <a:r>
              <a:rPr lang="en-US"/>
              <a:t>)</a:t>
            </a:r>
          </a:p>
          <a:p>
            <a:pPr marL="118872" indent="0">
              <a:buNone/>
            </a:pPr>
            <a:endParaRPr lang="en-US"/>
          </a:p>
          <a:p>
            <a:pPr marL="118872" indent="0">
              <a:buNone/>
            </a:pPr>
            <a:r>
              <a:rPr lang="en-US"/>
              <a:t>For Android: RedPhone, TextSecure</a:t>
            </a:r>
          </a:p>
          <a:p>
            <a:pPr marL="118872" indent="0">
              <a:buNone/>
            </a:pPr>
            <a:endParaRPr lang="en-US"/>
          </a:p>
          <a:p>
            <a:pPr marL="118872" indent="0">
              <a:buNone/>
            </a:pPr>
            <a:r>
              <a:rPr lang="en-US"/>
              <a:t>For iOS: Signal</a:t>
            </a:r>
          </a:p>
          <a:p>
            <a:pPr marL="118872" indent="0">
              <a:buNone/>
            </a:pPr>
            <a:r>
              <a:rPr lang="en-US"/>
              <a:t>(compatible with RedPhone, a texting app is on</a:t>
            </a:r>
          </a:p>
          <a:p>
            <a:pPr marL="118872" indent="0">
              <a:buNone/>
            </a:pPr>
            <a:r>
              <a:rPr lang="en-US"/>
              <a:t>the way)</a:t>
            </a:r>
          </a:p>
        </p:txBody>
      </p:sp>
    </p:spTree>
    <p:extLst>
      <p:ext uri="{BB962C8B-B14F-4D97-AF65-F5344CB8AC3E}">
        <p14:creationId xmlns:p14="http://schemas.microsoft.com/office/powerpoint/2010/main" val="35109922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Anonymity </a:t>
            </a:r>
            <a:endParaRPr lang="en-US" dirty="0"/>
          </a:p>
        </p:txBody>
      </p:sp>
      <p:sp>
        <p:nvSpPr>
          <p:cNvPr id="3" name="Content Placeholder 2"/>
          <p:cNvSpPr>
            <a:spLocks noGrp="1"/>
          </p:cNvSpPr>
          <p:nvPr>
            <p:ph idx="1"/>
          </p:nvPr>
        </p:nvSpPr>
        <p:spPr/>
        <p:txBody>
          <a:bodyPr/>
          <a:lstStyle/>
          <a:p>
            <a:r>
              <a:rPr lang="en-US" dirty="0" smtClean="0"/>
              <a:t>Internet anonymity is </a:t>
            </a:r>
            <a:r>
              <a:rPr lang="en-US" i="1" dirty="0" smtClean="0"/>
              <a:t>hard* </a:t>
            </a:r>
            <a:endParaRPr lang="en-US" dirty="0" smtClean="0"/>
          </a:p>
          <a:p>
            <a:pPr lvl="1"/>
            <a:r>
              <a:rPr lang="en-US" dirty="0" smtClean="0"/>
              <a:t>Difficult if not impossible to achieve on your own </a:t>
            </a:r>
          </a:p>
          <a:p>
            <a:pPr lvl="1"/>
            <a:r>
              <a:rPr lang="en-US" dirty="0" smtClean="0"/>
              <a:t>Right there in every packet is the source and destination IP address </a:t>
            </a:r>
          </a:p>
          <a:p>
            <a:pPr lvl="1"/>
            <a:r>
              <a:rPr lang="en-US" dirty="0" smtClean="0"/>
              <a:t>* But it’s easy for bad guys. Why? </a:t>
            </a:r>
          </a:p>
          <a:p>
            <a:r>
              <a:rPr lang="en-US" dirty="0" smtClean="0"/>
              <a:t>You generally need help </a:t>
            </a:r>
          </a:p>
          <a:p>
            <a:r>
              <a:rPr lang="en-US" dirty="0" smtClean="0"/>
              <a:t>State of the art technique: </a:t>
            </a:r>
            <a:r>
              <a:rPr lang="en-US" b="1" dirty="0" smtClean="0"/>
              <a:t>Ask someone else to send it for you </a:t>
            </a:r>
            <a:endParaRPr lang="en-US" dirty="0" smtClean="0"/>
          </a:p>
          <a:p>
            <a:pPr lvl="1"/>
            <a:r>
              <a:rPr lang="en-US" dirty="0" smtClean="0"/>
              <a:t>Ok, it’s a bit more sophisticated than that... </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Proxies</a:t>
            </a:r>
            <a:endParaRPr lang="en-US" dirty="0"/>
          </a:p>
        </p:txBody>
      </p:sp>
      <p:sp>
        <p:nvSpPr>
          <p:cNvPr id="3" name="Content Placeholder 2"/>
          <p:cNvSpPr>
            <a:spLocks noGrp="1"/>
          </p:cNvSpPr>
          <p:nvPr>
            <p:ph idx="1"/>
          </p:nvPr>
        </p:nvSpPr>
        <p:spPr/>
        <p:txBody>
          <a:bodyPr/>
          <a:lstStyle/>
          <a:p>
            <a:r>
              <a:rPr lang="en-US" dirty="0" smtClean="0"/>
              <a:t>Proxy: Intermediary that relays our traffic </a:t>
            </a:r>
          </a:p>
          <a:p>
            <a:r>
              <a:rPr lang="en-US" dirty="0" smtClean="0"/>
              <a:t>Trusted 3rd party, e.g. ... </a:t>
            </a:r>
            <a:r>
              <a:rPr lang="en-US" dirty="0" err="1" smtClean="0"/>
              <a:t>hidemyass.com</a:t>
            </a:r>
            <a:r>
              <a:rPr lang="en-US" dirty="0" smtClean="0"/>
              <a:t> </a:t>
            </a:r>
          </a:p>
          <a:p>
            <a:pPr lvl="1"/>
            <a:r>
              <a:rPr lang="en-US" dirty="0" smtClean="0"/>
              <a:t>You set up an encrypted VPN to their site </a:t>
            </a:r>
          </a:p>
          <a:p>
            <a:pPr lvl="1"/>
            <a:r>
              <a:rPr lang="en-US" dirty="0" smtClean="0"/>
              <a:t>All of your traffic goes through them </a:t>
            </a:r>
          </a:p>
          <a:p>
            <a:r>
              <a:rPr lang="en-US" dirty="0" smtClean="0"/>
              <a:t>Why easy for bad guys? Compromised machines as proxies. </a:t>
            </a:r>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5448"/>
            <a:ext cx="9144000" cy="1252728"/>
          </a:xfrm>
        </p:spPr>
        <p:txBody>
          <a:bodyPr>
            <a:noAutofit/>
          </a:bodyPr>
          <a:lstStyle/>
          <a:p>
            <a:r>
              <a:rPr lang="en-US" sz="3600" dirty="0" smtClean="0"/>
              <a:t>Alice wants to send a message M to Bob ... </a:t>
            </a:r>
            <a:br>
              <a:rPr lang="en-US" sz="3600" dirty="0" smtClean="0"/>
            </a:br>
            <a:endParaRPr lang="en-US" sz="3600" dirty="0"/>
          </a:p>
        </p:txBody>
      </p:sp>
      <p:sp>
        <p:nvSpPr>
          <p:cNvPr id="3" name="Content Placeholder 2"/>
          <p:cNvSpPr>
            <a:spLocks noGrp="1"/>
          </p:cNvSpPr>
          <p:nvPr>
            <p:ph idx="1"/>
          </p:nvPr>
        </p:nvSpPr>
        <p:spPr/>
        <p:txBody>
          <a:bodyPr/>
          <a:lstStyle/>
          <a:p>
            <a:r>
              <a:rPr lang="en-US" dirty="0" smtClean="0"/>
              <a:t>Bob doesn’t know M is from Alice, and</a:t>
            </a:r>
          </a:p>
          <a:p>
            <a:r>
              <a:rPr lang="en-US" dirty="0" smtClean="0"/>
              <a:t>Eve can’t determine that Alice is indeed communicating with Bob. </a:t>
            </a:r>
          </a:p>
          <a:p>
            <a:endParaRPr lang="en-US" dirty="0" smtClean="0"/>
          </a:p>
          <a:p>
            <a:endParaRPr lang="en-US" dirty="0" smtClean="0"/>
          </a:p>
          <a:p>
            <a:endParaRPr lang="en-US" dirty="0" smtClean="0"/>
          </a:p>
          <a:p>
            <a:endParaRPr lang="en-US" dirty="0" smtClean="0"/>
          </a:p>
          <a:p>
            <a:r>
              <a:rPr lang="en-US" dirty="0" smtClean="0"/>
              <a:t>HMA accepts messages encrypted for it. Extracts destination and forwards. </a:t>
            </a:r>
          </a:p>
          <a:p>
            <a:endParaRPr lang="en-US" dirty="0"/>
          </a:p>
        </p:txBody>
      </p:sp>
      <p:pic>
        <p:nvPicPr>
          <p:cNvPr id="5" name="Picture 4"/>
          <p:cNvPicPr>
            <a:picLocks noChangeAspect="1"/>
          </p:cNvPicPr>
          <p:nvPr/>
        </p:nvPicPr>
        <p:blipFill>
          <a:blip r:embed="rId3"/>
          <a:stretch>
            <a:fillRect/>
          </a:stretch>
        </p:blipFill>
        <p:spPr>
          <a:xfrm>
            <a:off x="-12700" y="3657600"/>
            <a:ext cx="9156700" cy="1016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noFill/>
        <a:ln w="31750" cmpd="sng">
          <a:solidFill>
            <a:schemeClr val="tx1"/>
          </a:solidFill>
          <a:prstDash val="sysDash"/>
          <a:tailEnd type="arrow" w="lg" len="med"/>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13817</TotalTime>
  <Words>3720</Words>
  <Application>Microsoft Macintosh PowerPoint</Application>
  <PresentationFormat>On-screen Show (4:3)</PresentationFormat>
  <Paragraphs>537</Paragraphs>
  <Slides>61</Slides>
  <Notes>54</Notes>
  <HiddenSlides>0</HiddenSlides>
  <MMClips>0</MMClips>
  <ScaleCrop>false</ScaleCrop>
  <HeadingPairs>
    <vt:vector size="4" baseType="variant">
      <vt:variant>
        <vt:lpstr>Theme</vt:lpstr>
      </vt:variant>
      <vt:variant>
        <vt:i4>1</vt:i4>
      </vt:variant>
      <vt:variant>
        <vt:lpstr>Slide Titles</vt:lpstr>
      </vt:variant>
      <vt:variant>
        <vt:i4>61</vt:i4>
      </vt:variant>
    </vt:vector>
  </HeadingPairs>
  <TitlesOfParts>
    <vt:vector size="62" baseType="lpstr">
      <vt:lpstr>Module</vt:lpstr>
      <vt:lpstr>Lecture 19 – Anonymity</vt:lpstr>
      <vt:lpstr>Anonymity</vt:lpstr>
      <vt:lpstr>Why Privacy?</vt:lpstr>
      <vt:lpstr>Nymity Spectrum </vt:lpstr>
      <vt:lpstr>Understanding Anonymity</vt:lpstr>
      <vt:lpstr>Anonymity </vt:lpstr>
      <vt:lpstr>Anonymity </vt:lpstr>
      <vt:lpstr>Proxies</vt:lpstr>
      <vt:lpstr>Alice wants to send a message M to Bob ...  </vt:lpstr>
      <vt:lpstr>Anonymity motivation</vt:lpstr>
      <vt:lpstr>PowerPoint Presentation</vt:lpstr>
      <vt:lpstr>Surveillance under the PATRIOT Act</vt:lpstr>
      <vt:lpstr>Surveillance under the PATRIOT Act</vt:lpstr>
      <vt:lpstr>Surveillance under the PATRIOT Act</vt:lpstr>
      <vt:lpstr>Google Transparency Report</vt:lpstr>
      <vt:lpstr>Google Foreign Intelligence Surveillance Act (FISA) Requests</vt:lpstr>
      <vt:lpstr>XKEYSCORE</vt:lpstr>
      <vt:lpstr>XKEYSCORE</vt:lpstr>
      <vt:lpstr>Technology as a defense</vt:lpstr>
      <vt:lpstr>Poor example: Lavabit</vt:lpstr>
      <vt:lpstr>Lavabit</vt:lpstr>
      <vt:lpstr>Encryption Tools: PGP</vt:lpstr>
      <vt:lpstr>PGP cont'd</vt:lpstr>
      <vt:lpstr>Sending and receiving</vt:lpstr>
      <vt:lpstr>Fingerprints</vt:lpstr>
      <vt:lpstr>Drawbacks of (Just) Encryption I</vt:lpstr>
      <vt:lpstr>Drawbacks of (Just) Encryption II</vt:lpstr>
      <vt:lpstr>Casual Conversations</vt:lpstr>
      <vt:lpstr>Desirable communication properties</vt:lpstr>
      <vt:lpstr>Off-the-Record (OTR) Messaging </vt:lpstr>
      <vt:lpstr>OTR II</vt:lpstr>
      <vt:lpstr>Off-the-Record</vt:lpstr>
      <vt:lpstr>Off-the-Record</vt:lpstr>
      <vt:lpstr>Off-the-record Messaging (OTR)</vt:lpstr>
      <vt:lpstr>Using OTR  </vt:lpstr>
      <vt:lpstr>Anonymity for browsing? </vt:lpstr>
      <vt:lpstr>Naive approach .... VPNs</vt:lpstr>
      <vt:lpstr>VPNs</vt:lpstr>
      <vt:lpstr>VPNs</vt:lpstr>
      <vt:lpstr>Better approach: Tor</vt:lpstr>
      <vt:lpstr>Tor overview</vt:lpstr>
      <vt:lpstr>Onion Routing</vt:lpstr>
      <vt:lpstr>Onion Routing</vt:lpstr>
      <vt:lpstr>Tor </vt:lpstr>
      <vt:lpstr>Tor</vt:lpstr>
      <vt:lpstr>Tor</vt:lpstr>
      <vt:lpstr>Trust in Tor </vt:lpstr>
      <vt:lpstr>How to get Tor </vt:lpstr>
      <vt:lpstr>Egotistical Giraffe </vt:lpstr>
      <vt:lpstr>Onion Routing Issues/Attacks? </vt:lpstr>
      <vt:lpstr>Onion Routing Issues, cont. </vt:lpstr>
      <vt:lpstr>The traffic leakage problem</vt:lpstr>
      <vt:lpstr>Metadata</vt:lpstr>
      <vt:lpstr>Metadata</vt:lpstr>
      <vt:lpstr>Metadata</vt:lpstr>
      <vt:lpstr>Pond</vt:lpstr>
      <vt:lpstr>Pond </vt:lpstr>
      <vt:lpstr>Pond</vt:lpstr>
      <vt:lpstr>Metadata summary</vt:lpstr>
      <vt:lpstr>Extra...</vt:lpstr>
      <vt:lpstr>Other Tools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dc:creator>
  <cp:lastModifiedBy>Michael</cp:lastModifiedBy>
  <cp:revision>131</cp:revision>
  <cp:lastPrinted>2015-03-18T03:43:58Z</cp:lastPrinted>
  <dcterms:created xsi:type="dcterms:W3CDTF">2015-03-14T20:51:17Z</dcterms:created>
  <dcterms:modified xsi:type="dcterms:W3CDTF">2016-04-13T18:03:33Z</dcterms:modified>
</cp:coreProperties>
</file>